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48" r:id="rId1"/>
  </p:sldMasterIdLst>
  <p:sldIdLst>
    <p:sldId id="256" r:id="rId2"/>
    <p:sldId id="282" r:id="rId3"/>
    <p:sldId id="258" r:id="rId4"/>
    <p:sldId id="259" r:id="rId5"/>
    <p:sldId id="260" r:id="rId6"/>
    <p:sldId id="263" r:id="rId7"/>
    <p:sldId id="264" r:id="rId8"/>
    <p:sldId id="283" r:id="rId9"/>
    <p:sldId id="265" r:id="rId10"/>
    <p:sldId id="276" r:id="rId11"/>
    <p:sldId id="277" r:id="rId12"/>
    <p:sldId id="278" r:id="rId13"/>
    <p:sldId id="279" r:id="rId14"/>
    <p:sldId id="284" r:id="rId15"/>
    <p:sldId id="285" r:id="rId16"/>
    <p:sldId id="286" r:id="rId17"/>
    <p:sldId id="287" r:id="rId18"/>
    <p:sldId id="288" r:id="rId19"/>
    <p:sldId id="290" r:id="rId20"/>
    <p:sldId id="291" r:id="rId21"/>
    <p:sldId id="292" r:id="rId22"/>
    <p:sldId id="280" r:id="rId23"/>
    <p:sldId id="293" r:id="rId24"/>
    <p:sldId id="294" r:id="rId25"/>
    <p:sldId id="295" r:id="rId26"/>
    <p:sldId id="275" r:id="rId2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18AA25-8ECE-4BF3-B7D3-66481B743FF3}" type="datetimeFigureOut">
              <a:rPr lang="en-US" smtClean="0"/>
              <a:pPr/>
              <a:t>7/7/2019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73E501-8FF9-4CE0-B569-0856E91DCB7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18AA25-8ECE-4BF3-B7D3-66481B743FF3}" type="datetimeFigureOut">
              <a:rPr lang="en-US" smtClean="0"/>
              <a:pPr/>
              <a:t>7/7/2019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73E501-8FF9-4CE0-B569-0856E91DCB7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18AA25-8ECE-4BF3-B7D3-66481B743FF3}" type="datetimeFigureOut">
              <a:rPr lang="en-US" smtClean="0"/>
              <a:pPr/>
              <a:t>7/7/2019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73E501-8FF9-4CE0-B569-0856E91DCB7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18AA25-8ECE-4BF3-B7D3-66481B743FF3}" type="datetimeFigureOut">
              <a:rPr lang="en-US" smtClean="0"/>
              <a:pPr/>
              <a:t>7/7/2019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73E501-8FF9-4CE0-B569-0856E91DCB7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18AA25-8ECE-4BF3-B7D3-66481B743FF3}" type="datetimeFigureOut">
              <a:rPr lang="en-US" smtClean="0"/>
              <a:pPr/>
              <a:t>7/7/2019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73E501-8FF9-4CE0-B569-0856E91DCB7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18AA25-8ECE-4BF3-B7D3-66481B743FF3}" type="datetimeFigureOut">
              <a:rPr lang="en-US" smtClean="0"/>
              <a:pPr/>
              <a:t>7/7/2019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73E501-8FF9-4CE0-B569-0856E91DCB7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18AA25-8ECE-4BF3-B7D3-66481B743FF3}" type="datetimeFigureOut">
              <a:rPr lang="en-US" smtClean="0"/>
              <a:pPr/>
              <a:t>7/7/2019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73E501-8FF9-4CE0-B569-0856E91DCB7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18AA25-8ECE-4BF3-B7D3-66481B743FF3}" type="datetimeFigureOut">
              <a:rPr lang="en-US" smtClean="0"/>
              <a:pPr/>
              <a:t>7/7/2019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73E501-8FF9-4CE0-B569-0856E91DCB7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18AA25-8ECE-4BF3-B7D3-66481B743FF3}" type="datetimeFigureOut">
              <a:rPr lang="en-US" smtClean="0"/>
              <a:pPr/>
              <a:t>7/7/2019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73E501-8FF9-4CE0-B569-0856E91DCB7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18AA25-8ECE-4BF3-B7D3-66481B743FF3}" type="datetimeFigureOut">
              <a:rPr lang="en-US" smtClean="0"/>
              <a:pPr/>
              <a:t>7/7/2019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73E501-8FF9-4CE0-B569-0856E91DCB7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18AA25-8ECE-4BF3-B7D3-66481B743FF3}" type="datetimeFigureOut">
              <a:rPr lang="en-US" smtClean="0"/>
              <a:pPr/>
              <a:t>7/7/2019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73E501-8FF9-4CE0-B569-0856E91DCB7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18AA25-8ECE-4BF3-B7D3-66481B743FF3}" type="datetimeFigureOut">
              <a:rPr lang="en-US" smtClean="0"/>
              <a:pPr/>
              <a:t>7/7/2019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73E501-8FF9-4CE0-B569-0856E91DCB7C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-32328" y="11544"/>
            <a:ext cx="9176327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TRƯỜNG CAO ĐẲNG LÝ TỰ TRỌNG THÀNH PHỐ HỒ CHÍ MINH</a:t>
            </a:r>
            <a:endParaRPr lang="en-US" sz="22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KHOA LÝ LUẬN CHÍNH TRỊ</a:t>
            </a:r>
            <a:endParaRPr lang="en-US" sz="22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Picture 8" descr="g5wA2-5tItrGc2JBMsJ_5DOZ3oSBt2-EPIG2wI86C5ulJslHWijwZZREQLDGEp8ACMZMrzieY_BJbwAH9QvZnA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1" y="838200"/>
            <a:ext cx="5791200" cy="1390015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>
          <a:xfrm>
            <a:off x="1" y="2362200"/>
            <a:ext cx="914399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BÀI THAM LUẬN</a:t>
            </a:r>
            <a:endParaRPr lang="en-US" sz="20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" y="2967335"/>
            <a:ext cx="914399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ĐỀ XUẤT PHƯƠNG PHÁP GIẢNG DẠY VÀ KIỂM TRA ĐÁNH GIÁ KẾT QUẢ HỌC TẬP MÔN PHÁP LUẬT </a:t>
            </a:r>
            <a:endParaRPr lang="en-US" sz="2400" b="1" dirty="0" smtClean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en-US" sz="24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THEO </a:t>
            </a:r>
            <a:r>
              <a:rPr lang="en-US" sz="24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CHƯƠNG TRÌNH MỚI</a:t>
            </a:r>
            <a:endParaRPr lang="en-US" sz="2400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-16165" y="4343400"/>
            <a:ext cx="914399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 smtClean="0"/>
              <a:t>					</a:t>
            </a:r>
            <a:r>
              <a:rPr lang="en-US" sz="20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Môn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		: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luật</a:t>
            </a:r>
            <a:endParaRPr lang="en-US" sz="20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				</a:t>
            </a:r>
            <a:r>
              <a:rPr lang="en-US" sz="20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Tên</a:t>
            </a:r>
            <a:r>
              <a:rPr lang="en-US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tác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giả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	: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Bùi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Dũng</a:t>
            </a:r>
            <a:endParaRPr lang="en-US" sz="20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2" y="6096061"/>
            <a:ext cx="914399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Tp. </a:t>
            </a:r>
            <a:r>
              <a:rPr lang="en-US" sz="2000" b="1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Hồ</a:t>
            </a:r>
            <a:r>
              <a:rPr lang="en-US" sz="20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Chí</a:t>
            </a:r>
            <a:r>
              <a:rPr lang="en-US" sz="20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Minh – </a:t>
            </a:r>
            <a:r>
              <a:rPr lang="en-US" sz="2000" b="1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Năm</a:t>
            </a:r>
            <a:r>
              <a:rPr lang="en-US" sz="20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2019</a:t>
            </a:r>
            <a:endParaRPr lang="en-US" sz="2000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838200"/>
            <a:ext cx="914400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PHẦN BỐ CỤC </a:t>
            </a:r>
            <a:r>
              <a:rPr lang="en-US" sz="28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BÀI HỘI THẢO</a:t>
            </a:r>
            <a:endParaRPr lang="en-US" sz="2800" b="1" dirty="0" smtClean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en-US" sz="28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AutoNum type="arabicPeriod"/>
            </a:pPr>
            <a:r>
              <a:rPr lang="en-US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do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chọn</a:t>
            </a:r>
            <a:r>
              <a:rPr lang="en-US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đề</a:t>
            </a:r>
            <a:r>
              <a:rPr lang="en-US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tài</a:t>
            </a:r>
            <a:endParaRPr lang="en-US" sz="28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Đối</a:t>
            </a:r>
            <a:r>
              <a:rPr lang="en-US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tượng</a:t>
            </a:r>
            <a:r>
              <a:rPr lang="en-US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đề</a:t>
            </a:r>
            <a:r>
              <a:rPr lang="en-US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tài</a:t>
            </a:r>
            <a:endParaRPr lang="en-US" sz="28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US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Nội</a:t>
            </a:r>
            <a:r>
              <a:rPr lang="en-US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dung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đề</a:t>
            </a:r>
            <a:r>
              <a:rPr lang="en-US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tài</a:t>
            </a:r>
            <a:endParaRPr lang="en-US" sz="28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152400"/>
            <a:ext cx="9144000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MỤC LỤC</a:t>
            </a:r>
            <a:endParaRPr lang="en-US" sz="32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DANH MỤC CHỮ VIẾT TẮT</a:t>
            </a:r>
            <a:endParaRPr lang="en-US" sz="32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LỜI NÓI ĐẦU</a:t>
            </a:r>
            <a:endParaRPr lang="en-US" sz="32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CHƯƠNG 1: CƠ SỞ LÝ LUẬN VỀ  PHƯƠNG PHÁP GIẢNG DẠY VÀ KIỂM TRA ĐÁNH GIÁ KẾT QUẢ HỌC TẬP </a:t>
            </a:r>
            <a:endParaRPr lang="en-US" sz="32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MÔN PHÁP LUẬT</a:t>
            </a:r>
            <a:endParaRPr lang="en-US" sz="32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1.1. </a:t>
            </a:r>
            <a:r>
              <a:rPr lang="en-US" sz="3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Khái</a:t>
            </a:r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quát</a:t>
            </a:r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chung</a:t>
            </a:r>
            <a:endParaRPr lang="en-US" sz="32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1.2. </a:t>
            </a:r>
            <a:r>
              <a:rPr lang="en-US" sz="3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khái</a:t>
            </a:r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niệm</a:t>
            </a:r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giảng</a:t>
            </a:r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dạy</a:t>
            </a:r>
            <a:endParaRPr lang="en-US" sz="32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1.3. </a:t>
            </a:r>
            <a:r>
              <a:rPr lang="en-US" sz="3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khái</a:t>
            </a:r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niệm</a:t>
            </a:r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cách</a:t>
            </a:r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thức</a:t>
            </a:r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kiểm</a:t>
            </a:r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tra</a:t>
            </a:r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đánh</a:t>
            </a:r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giá</a:t>
            </a:r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kết</a:t>
            </a:r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quả</a:t>
            </a:r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tập</a:t>
            </a:r>
            <a:endParaRPr lang="en-US" sz="32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-23092" y="228600"/>
            <a:ext cx="9167091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3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CHƯƠNG 2: THỰC TRẠNG GIẢNG DẠY MÔN HỌC PHÁP LUẬT VÀ ĐÁNH GIÁ KẾT QUẢ HỌC TẬP MÔN PHÁP LUẬT TẠI TRƯỜNG CAO ĐẲNG LÝ TỰ TRỌNG </a:t>
            </a:r>
            <a:endParaRPr lang="en-US" sz="30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3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THÀNH PHỐ HỒ CHÍ MINH	</a:t>
            </a:r>
            <a:endParaRPr lang="en-US" sz="30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3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2.1. </a:t>
            </a:r>
            <a:r>
              <a:rPr lang="en-US" sz="3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Tình</a:t>
            </a:r>
            <a:r>
              <a:rPr lang="en-US" sz="3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sz="3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chung</a:t>
            </a:r>
            <a:endParaRPr lang="en-US" sz="30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3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2.2. </a:t>
            </a:r>
            <a:r>
              <a:rPr lang="en-US" sz="3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Thuận</a:t>
            </a:r>
            <a:r>
              <a:rPr lang="en-US" sz="3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lợi</a:t>
            </a:r>
            <a:endParaRPr lang="en-US" sz="30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3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2.3. </a:t>
            </a:r>
            <a:r>
              <a:rPr lang="en-US" sz="3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Khó</a:t>
            </a:r>
            <a:r>
              <a:rPr lang="en-US" sz="3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khăn</a:t>
            </a:r>
            <a:endParaRPr lang="en-US" sz="30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3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2.3.1. </a:t>
            </a:r>
            <a:r>
              <a:rPr lang="en-US" sz="3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Chương</a:t>
            </a:r>
            <a:r>
              <a:rPr lang="en-US" sz="3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3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khung</a:t>
            </a:r>
            <a:r>
              <a:rPr lang="en-US" sz="3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3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3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văn</a:t>
            </a:r>
            <a:r>
              <a:rPr lang="en-US" sz="3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bản</a:t>
            </a:r>
            <a:r>
              <a:rPr lang="en-US" sz="3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3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quy</a:t>
            </a:r>
            <a:r>
              <a:rPr lang="en-US" sz="3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en-US" sz="30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3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2.3.2. </a:t>
            </a:r>
            <a:r>
              <a:rPr lang="en-US" sz="3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Đối</a:t>
            </a:r>
            <a:r>
              <a:rPr lang="en-US" sz="3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tượng</a:t>
            </a:r>
            <a:r>
              <a:rPr lang="en-US" sz="3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giảng</a:t>
            </a:r>
            <a:r>
              <a:rPr lang="en-US" sz="3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dạy</a:t>
            </a:r>
            <a:endParaRPr lang="en-US" sz="30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3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2.3.3. </a:t>
            </a:r>
            <a:r>
              <a:rPr lang="en-US" sz="3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3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trạng</a:t>
            </a:r>
            <a:r>
              <a:rPr lang="en-US" sz="3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sz="3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đánh</a:t>
            </a:r>
            <a:r>
              <a:rPr lang="en-US" sz="3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giá</a:t>
            </a:r>
            <a:r>
              <a:rPr lang="en-US" sz="3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kết</a:t>
            </a:r>
            <a:r>
              <a:rPr lang="en-US" sz="3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quả</a:t>
            </a:r>
            <a:r>
              <a:rPr lang="en-US" sz="3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3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sz="3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en-US" sz="30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228600"/>
            <a:ext cx="9144000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3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CHƯƠNG 3: ĐỀ  XUẤT MỘT SỐ PHƯƠNG PHÁP GIẢNG DẠY VÀ CÁCH THỨC KIỂM TRA ĐÁNH GIÁ NGƯỜI HỌC THEO CHƯƠNG TRÌNH MỚI</a:t>
            </a:r>
            <a:endParaRPr lang="en-US" sz="30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3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3.1. </a:t>
            </a:r>
            <a:r>
              <a:rPr lang="en-US" sz="3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3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3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sz="3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3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giảng</a:t>
            </a:r>
            <a:r>
              <a:rPr lang="en-US" sz="3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dạy</a:t>
            </a:r>
            <a:endParaRPr lang="en-US" sz="30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3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3.2. </a:t>
            </a:r>
            <a:r>
              <a:rPr lang="en-US" sz="3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3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3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sz="3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3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kiểm</a:t>
            </a:r>
            <a:r>
              <a:rPr lang="en-US" sz="3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tra</a:t>
            </a:r>
            <a:r>
              <a:rPr lang="en-US" sz="3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đánh</a:t>
            </a:r>
            <a:r>
              <a:rPr lang="en-US" sz="3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giá</a:t>
            </a:r>
            <a:r>
              <a:rPr lang="en-US" sz="3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3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học</a:t>
            </a:r>
            <a:endParaRPr lang="en-US" sz="30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3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KẾT LUẬN </a:t>
            </a:r>
            <a:endParaRPr lang="en-US" sz="30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3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DANH MỤC TÀI LIỆU THAM KHẢO</a:t>
            </a:r>
            <a:endParaRPr lang="en-US" sz="30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0" y="18473"/>
            <a:ext cx="9144000" cy="64940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LỜI NÓI ĐẦU</a:t>
            </a:r>
            <a:endParaRPr kumimoji="0" lang="en-US" sz="2800" b="0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600" b="1" i="0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1. </a:t>
            </a:r>
            <a:r>
              <a:rPr kumimoji="0" lang="en-US" sz="2600" b="1" i="0" u="none" strike="noStrike" cap="none" normalizeH="0" baseline="0" dirty="0" err="1" smtClean="0">
                <a:ln>
                  <a:noFill/>
                </a:ln>
                <a:solidFill>
                  <a:srgbClr val="FFC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Lý</a:t>
            </a:r>
            <a:r>
              <a:rPr kumimoji="0" lang="en-US" sz="2600" b="1" i="0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do </a:t>
            </a:r>
            <a:r>
              <a:rPr kumimoji="0" lang="en-US" sz="2600" b="1" i="0" u="none" strike="noStrike" cap="none" normalizeH="0" baseline="0" dirty="0" err="1" smtClean="0">
                <a:ln>
                  <a:noFill/>
                </a:ln>
                <a:solidFill>
                  <a:srgbClr val="FFC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chọn</a:t>
            </a:r>
            <a:r>
              <a:rPr kumimoji="0" lang="en-US" sz="2600" b="1" i="0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600" b="1" i="0" u="none" strike="noStrike" cap="none" normalizeH="0" baseline="0" dirty="0" err="1" smtClean="0">
                <a:ln>
                  <a:noFill/>
                </a:ln>
                <a:solidFill>
                  <a:srgbClr val="FFC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đề</a:t>
            </a:r>
            <a:r>
              <a:rPr kumimoji="0" lang="en-US" sz="2600" b="1" i="0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600" b="1" i="0" u="none" strike="noStrike" cap="none" normalizeH="0" baseline="0" dirty="0" err="1" smtClean="0">
                <a:ln>
                  <a:noFill/>
                </a:ln>
                <a:solidFill>
                  <a:srgbClr val="FFC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tài</a:t>
            </a:r>
            <a:endParaRPr kumimoji="0" lang="en-US" sz="2600" b="1" i="0" u="none" strike="noStrike" cap="none" normalizeH="0" baseline="0" dirty="0" smtClean="0">
              <a:ln>
                <a:noFill/>
              </a:ln>
              <a:solidFill>
                <a:srgbClr val="FFC00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6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Dù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bất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cứ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giai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đoạn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nào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thời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kỳ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nào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quốc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gia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nào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thì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luật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cũng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môn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hay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ngành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vô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cùng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giá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trị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xã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hội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cũng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như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con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bởi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lẽ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giá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trị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luật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luôn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tồn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tại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giá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trị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ở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nhiều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khía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cạnh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mà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con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cần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hướng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tới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xây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dựng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xã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hội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ngày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càng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phát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triển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Giá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trị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đó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khái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quát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lại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bởi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nội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dung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như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sau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: </a:t>
            </a:r>
          </a:p>
          <a:p>
            <a:pPr algn="just"/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Thứ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nhất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tầm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luật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đối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xã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hội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luật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thước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đo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cụ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khẳng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vai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trò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chủ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chức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nhiệm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vụ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quyền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hạn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mình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tầng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lớp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giai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tầng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xã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hội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lượng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chức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thẩm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quyền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chủ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cá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nhân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tổ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chức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quá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phát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triển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xã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hội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nhờ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luật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mà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xã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hội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nề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nếp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trật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ổn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quá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vận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phát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triển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nhờ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luật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mà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mỗi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con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xác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quyền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nghĩa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vụ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mình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nhờ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luật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má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con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giái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trị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sống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tồn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tại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xã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hội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-18473" y="762000"/>
            <a:ext cx="9148618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dirty="0" smtClean="0"/>
              <a:t>	</a:t>
            </a:r>
            <a:r>
              <a:rPr lang="en-US" sz="26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Tuy</a:t>
            </a:r>
            <a:r>
              <a:rPr lang="en-US" sz="2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nhiên</a:t>
            </a:r>
            <a:r>
              <a:rPr lang="en-US" sz="2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bản</a:t>
            </a:r>
            <a:r>
              <a:rPr lang="en-US" sz="2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2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luật</a:t>
            </a:r>
            <a:r>
              <a:rPr lang="en-US" sz="2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bao</a:t>
            </a:r>
            <a:r>
              <a:rPr lang="en-US" sz="2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giờ</a:t>
            </a:r>
            <a:r>
              <a:rPr lang="en-US" sz="2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cũng</a:t>
            </a:r>
            <a:r>
              <a:rPr lang="en-US" sz="2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mang</a:t>
            </a:r>
            <a:r>
              <a:rPr lang="en-US" sz="2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tính</a:t>
            </a:r>
            <a:r>
              <a:rPr lang="en-US" sz="2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giai</a:t>
            </a:r>
            <a:r>
              <a:rPr lang="en-US" sz="2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cấp</a:t>
            </a:r>
            <a:r>
              <a:rPr lang="en-US" sz="2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chính</a:t>
            </a:r>
            <a:r>
              <a:rPr lang="en-US" sz="2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vì</a:t>
            </a:r>
            <a:r>
              <a:rPr lang="en-US" sz="2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lẻ</a:t>
            </a:r>
            <a:r>
              <a:rPr lang="en-US" sz="2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đó</a:t>
            </a:r>
            <a:r>
              <a:rPr lang="en-US" sz="2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mà</a:t>
            </a:r>
            <a:r>
              <a:rPr lang="en-US" sz="2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luật</a:t>
            </a:r>
            <a:r>
              <a:rPr lang="en-US" sz="2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2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phần</a:t>
            </a:r>
            <a:r>
              <a:rPr lang="en-US" sz="2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nào</a:t>
            </a:r>
            <a:r>
              <a:rPr lang="en-US" sz="2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đó</a:t>
            </a:r>
            <a:r>
              <a:rPr lang="en-US" sz="2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luôn</a:t>
            </a:r>
            <a:r>
              <a:rPr lang="en-US" sz="2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sz="2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2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lợi</a:t>
            </a:r>
            <a:r>
              <a:rPr lang="en-US" sz="2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ích</a:t>
            </a:r>
            <a:r>
              <a:rPr lang="en-US" sz="2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giai</a:t>
            </a:r>
            <a:r>
              <a:rPr lang="en-US" sz="2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cấp</a:t>
            </a:r>
            <a:r>
              <a:rPr lang="en-US" sz="2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sz="2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trị</a:t>
            </a:r>
            <a:r>
              <a:rPr lang="en-US" sz="2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đồng</a:t>
            </a:r>
            <a:r>
              <a:rPr lang="en-US" sz="2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thời</a:t>
            </a:r>
            <a:r>
              <a:rPr lang="en-US" sz="2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cũng</a:t>
            </a:r>
            <a:r>
              <a:rPr lang="en-US" sz="2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cụ</a:t>
            </a:r>
            <a:r>
              <a:rPr lang="en-US" sz="2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2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giai</a:t>
            </a:r>
            <a:r>
              <a:rPr lang="en-US" sz="2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cấp</a:t>
            </a:r>
            <a:r>
              <a:rPr lang="en-US" sz="2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sz="2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trị</a:t>
            </a:r>
            <a:r>
              <a:rPr lang="en-US" sz="2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cụ</a:t>
            </a:r>
            <a:r>
              <a:rPr lang="en-US" sz="2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sz="2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hóa</a:t>
            </a:r>
            <a:r>
              <a:rPr lang="en-US" sz="2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2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sz="2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điểm</a:t>
            </a:r>
            <a:r>
              <a:rPr lang="en-US" sz="2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tư</a:t>
            </a:r>
            <a:r>
              <a:rPr lang="en-US" sz="2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tưởng</a:t>
            </a:r>
            <a:r>
              <a:rPr lang="en-US" sz="2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sz="2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trị</a:t>
            </a:r>
            <a:r>
              <a:rPr lang="en-US" sz="2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… </a:t>
            </a:r>
            <a:r>
              <a:rPr lang="en-US" sz="2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lên</a:t>
            </a:r>
            <a:r>
              <a:rPr lang="en-US" sz="2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giai</a:t>
            </a:r>
            <a:r>
              <a:rPr lang="en-US" sz="2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tầng</a:t>
            </a:r>
            <a:r>
              <a:rPr lang="en-US" sz="2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khác</a:t>
            </a:r>
            <a:r>
              <a:rPr lang="en-US" sz="2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xã</a:t>
            </a:r>
            <a:r>
              <a:rPr lang="en-US" sz="2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hội</a:t>
            </a:r>
            <a:r>
              <a:rPr lang="en-US" sz="2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buộc</a:t>
            </a:r>
            <a:r>
              <a:rPr lang="en-US" sz="2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xã</a:t>
            </a:r>
            <a:r>
              <a:rPr lang="en-US" sz="2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hội</a:t>
            </a:r>
            <a:r>
              <a:rPr lang="en-US" sz="2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phải</a:t>
            </a:r>
            <a:r>
              <a:rPr lang="en-US" sz="2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phát</a:t>
            </a:r>
            <a:r>
              <a:rPr lang="en-US" sz="2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triển</a:t>
            </a:r>
            <a:r>
              <a:rPr lang="en-US" sz="2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sz="2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2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chiều</a:t>
            </a:r>
            <a:r>
              <a:rPr lang="en-US" sz="2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hướng</a:t>
            </a:r>
            <a:r>
              <a:rPr lang="en-US" sz="2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nhất</a:t>
            </a:r>
            <a:r>
              <a:rPr lang="en-US" sz="2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2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cơ</a:t>
            </a:r>
            <a:r>
              <a:rPr lang="en-US" sz="2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chế</a:t>
            </a:r>
            <a:r>
              <a:rPr lang="en-US" sz="2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mà</a:t>
            </a:r>
            <a:r>
              <a:rPr lang="en-US" sz="2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giai</a:t>
            </a:r>
            <a:r>
              <a:rPr lang="en-US" sz="2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cấp</a:t>
            </a:r>
            <a:r>
              <a:rPr lang="en-US" sz="2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sz="2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trị</a:t>
            </a:r>
            <a:r>
              <a:rPr lang="en-US" sz="2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đặt</a:t>
            </a:r>
            <a:r>
              <a:rPr lang="en-US" sz="2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ra</a:t>
            </a:r>
            <a:r>
              <a:rPr lang="en-US" sz="2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điều</a:t>
            </a:r>
            <a:r>
              <a:rPr lang="en-US" sz="2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hành</a:t>
            </a:r>
            <a:r>
              <a:rPr lang="en-US" sz="2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phát</a:t>
            </a:r>
            <a:r>
              <a:rPr lang="en-US" sz="2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triển</a:t>
            </a:r>
            <a:r>
              <a:rPr lang="en-US" sz="2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xã</a:t>
            </a:r>
            <a:r>
              <a:rPr lang="en-US" sz="2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hội</a:t>
            </a:r>
            <a:r>
              <a:rPr lang="en-US" sz="2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Bên</a:t>
            </a:r>
            <a:r>
              <a:rPr lang="en-US" sz="2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cạnh</a:t>
            </a:r>
            <a:r>
              <a:rPr lang="en-US" sz="2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đó</a:t>
            </a:r>
            <a:r>
              <a:rPr lang="en-US" sz="2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nhờ</a:t>
            </a:r>
            <a:r>
              <a:rPr lang="en-US" sz="2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luật</a:t>
            </a:r>
            <a:r>
              <a:rPr lang="en-US" sz="2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đã</a:t>
            </a:r>
            <a:r>
              <a:rPr lang="en-US" sz="2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2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lên</a:t>
            </a:r>
            <a:r>
              <a:rPr lang="en-US" sz="2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2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hành</a:t>
            </a:r>
            <a:r>
              <a:rPr lang="en-US" sz="2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lang</a:t>
            </a:r>
            <a:r>
              <a:rPr lang="en-US" sz="2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sz="2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2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2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con </a:t>
            </a:r>
            <a:r>
              <a:rPr lang="en-US" sz="2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sz="2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2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hết</a:t>
            </a:r>
            <a:r>
              <a:rPr lang="en-US" sz="2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2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quyền</a:t>
            </a:r>
            <a:r>
              <a:rPr lang="en-US" sz="2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nghĩa</a:t>
            </a:r>
            <a:r>
              <a:rPr lang="en-US" sz="2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vụ</a:t>
            </a:r>
            <a:r>
              <a:rPr lang="en-US" sz="2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dân</a:t>
            </a:r>
            <a:r>
              <a:rPr lang="en-US" sz="2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quyền</a:t>
            </a:r>
            <a:r>
              <a:rPr lang="en-US" sz="2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con </a:t>
            </a:r>
            <a:r>
              <a:rPr lang="en-US" sz="2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xã</a:t>
            </a:r>
            <a:r>
              <a:rPr lang="en-US" sz="2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hội</a:t>
            </a:r>
            <a:r>
              <a:rPr lang="en-US" sz="2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473" y="228600"/>
            <a:ext cx="914400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b="1" dirty="0" smtClean="0"/>
              <a:t>	</a:t>
            </a:r>
            <a:r>
              <a:rPr lang="en-US" sz="24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Thứ</a:t>
            </a:r>
            <a:r>
              <a:rPr lang="en-US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hai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luật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tiện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vô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cùng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góp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phần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vào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điều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chỉnh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hành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vi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con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hành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vi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cư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xử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giao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tiếp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khác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cuộc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sống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nhờ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luật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mà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tất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cả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chủ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xã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hội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hành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lang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cách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giao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tiếp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mối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ứng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xử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phù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nhằm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góp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phần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xã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hội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tồn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tại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cách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văn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hóa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văn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minh,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trật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nề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nếp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xã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hội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đó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hướng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mối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cư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xử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ứng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xử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chiều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hướng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nhất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phù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ý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chí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giai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cấp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trị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giai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tầng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khác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xã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hội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phù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đặc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thù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phát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triển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quốc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gia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phù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sự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vận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phát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triển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cách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khách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nhu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cầu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tất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yếu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sự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vận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phát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triển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chung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xã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hội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nói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riêng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thế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giới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nói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chung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Mặc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khác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nhờ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luật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mà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con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bảo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vệ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tính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mạng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sức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khỏe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nhân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phẩm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uy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tín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đạo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đức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…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luật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cụ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giáo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dục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con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đi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đến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sự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giao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tiếp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ứng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xử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cư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xử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nhân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cách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nghề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ý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thứ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bảo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vệ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nước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…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cách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nhất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Vì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luật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nền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tảng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hành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lang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mọi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chủ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tồn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tại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xã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hội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cơ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sở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quyền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nghĩa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vụ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mình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cuộc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sống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Đó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do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tầm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vô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cùng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luật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cuộc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sống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đồng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thời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cũng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do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mà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bản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thân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đã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nghiên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cứu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bày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giải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cùng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giải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đề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tài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này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endParaRPr lang="en-US" sz="20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40342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3090" y="228600"/>
            <a:ext cx="9120909" cy="1292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THỰC TRẠNG GIẢNG DẠY MÔN HỌC PHÁP LUẬT TẠI TRƯỜNG CAO ĐẲNG LÝ TỰ TRỌNG </a:t>
            </a:r>
            <a:endParaRPr lang="en-US" sz="26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en-US" sz="2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THÀNH PHỐ HỒ CHÍ MINH</a:t>
            </a:r>
            <a:endParaRPr lang="en-US" sz="26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685800" y="2057400"/>
            <a:ext cx="1752600" cy="3200400"/>
          </a:xfrm>
          <a:prstGeom prst="round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Tình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chung</a:t>
            </a:r>
            <a:endParaRPr lang="en-US" sz="2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Flowchart: Terminator 6"/>
          <p:cNvSpPr/>
          <p:nvPr/>
        </p:nvSpPr>
        <p:spPr>
          <a:xfrm>
            <a:off x="2983344" y="2147455"/>
            <a:ext cx="2426856" cy="457200"/>
          </a:xfrm>
          <a:prstGeom prst="flowChartTerminator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Thuận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lợi</a:t>
            </a:r>
            <a:endParaRPr lang="en-US" sz="2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Flowchart: Terminator 7"/>
          <p:cNvSpPr/>
          <p:nvPr/>
        </p:nvSpPr>
        <p:spPr>
          <a:xfrm>
            <a:off x="2971800" y="4419600"/>
            <a:ext cx="2362200" cy="457200"/>
          </a:xfrm>
          <a:prstGeom prst="flowChartTerminator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Khó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khăn</a:t>
            </a:r>
            <a:endParaRPr lang="en-US" sz="2200" b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9" name="Straight Arrow Connector 8"/>
          <p:cNvCxnSpPr/>
          <p:nvPr/>
        </p:nvCxnSpPr>
        <p:spPr>
          <a:xfrm>
            <a:off x="2449944" y="2364510"/>
            <a:ext cx="533400" cy="0"/>
          </a:xfrm>
          <a:prstGeom prst="straightConnector1">
            <a:avLst/>
          </a:prstGeom>
          <a:ln w="38100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>
            <a:off x="2461488" y="4648200"/>
            <a:ext cx="533400" cy="0"/>
          </a:xfrm>
          <a:prstGeom prst="straightConnector1">
            <a:avLst/>
          </a:prstGeom>
          <a:ln w="38100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Flowchart: Terminator 10"/>
          <p:cNvSpPr/>
          <p:nvPr/>
        </p:nvSpPr>
        <p:spPr>
          <a:xfrm>
            <a:off x="5943600" y="3048000"/>
            <a:ext cx="2895600" cy="762000"/>
          </a:xfrm>
          <a:prstGeom prst="flowChartTerminator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Chương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khung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văn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bản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quy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Flowchart: Terminator 11"/>
          <p:cNvSpPr/>
          <p:nvPr/>
        </p:nvSpPr>
        <p:spPr>
          <a:xfrm>
            <a:off x="6096000" y="5486400"/>
            <a:ext cx="2895600" cy="762000"/>
          </a:xfrm>
          <a:prstGeom prst="flowChartTerminator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trạng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đánh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giá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kết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quả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tập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Flowchart: Terminator 12"/>
          <p:cNvSpPr/>
          <p:nvPr/>
        </p:nvSpPr>
        <p:spPr>
          <a:xfrm>
            <a:off x="6019800" y="4267200"/>
            <a:ext cx="2895600" cy="762000"/>
          </a:xfrm>
          <a:prstGeom prst="flowChartTerminator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err="1">
                <a:latin typeface="Times New Roman" pitchFamily="18" charset="0"/>
                <a:cs typeface="Times New Roman" pitchFamily="18" charset="0"/>
              </a:rPr>
              <a:t>Đối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latin typeface="Times New Roman" pitchFamily="18" charset="0"/>
                <a:cs typeface="Times New Roman" pitchFamily="18" charset="0"/>
              </a:rPr>
              <a:t>tượng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latin typeface="Times New Roman" pitchFamily="18" charset="0"/>
                <a:cs typeface="Times New Roman" pitchFamily="18" charset="0"/>
              </a:rPr>
              <a:t>giảng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latin typeface="Times New Roman" pitchFamily="18" charset="0"/>
                <a:cs typeface="Times New Roman" pitchFamily="18" charset="0"/>
              </a:rPr>
              <a:t>dạy</a:t>
            </a:r>
            <a:endParaRPr lang="en-US" sz="20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4" name="Straight Arrow Connector 13"/>
          <p:cNvCxnSpPr>
            <a:stCxn id="8" idx="3"/>
          </p:cNvCxnSpPr>
          <p:nvPr/>
        </p:nvCxnSpPr>
        <p:spPr>
          <a:xfrm>
            <a:off x="5334000" y="4648200"/>
            <a:ext cx="762000" cy="1295400"/>
          </a:xfrm>
          <a:prstGeom prst="straightConnector1">
            <a:avLst/>
          </a:prstGeom>
          <a:ln w="38100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>
            <a:stCxn id="8" idx="3"/>
            <a:endCxn id="11" idx="1"/>
          </p:cNvCxnSpPr>
          <p:nvPr/>
        </p:nvCxnSpPr>
        <p:spPr>
          <a:xfrm flipV="1">
            <a:off x="5334000" y="3429000"/>
            <a:ext cx="609600" cy="1219200"/>
          </a:xfrm>
          <a:prstGeom prst="straightConnector1">
            <a:avLst/>
          </a:prstGeom>
          <a:ln w="38100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/>
          <p:nvPr/>
        </p:nvCxnSpPr>
        <p:spPr>
          <a:xfrm>
            <a:off x="5334000" y="4645891"/>
            <a:ext cx="609600" cy="2309"/>
          </a:xfrm>
          <a:prstGeom prst="straightConnector1">
            <a:avLst/>
          </a:prstGeom>
          <a:ln w="38100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37628008"/>
              </p:ext>
            </p:extLst>
          </p:nvPr>
        </p:nvGraphicFramePr>
        <p:xfrm>
          <a:off x="0" y="1447800"/>
          <a:ext cx="9067799" cy="4551282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800737"/>
                <a:gridCol w="4535312"/>
                <a:gridCol w="933408"/>
                <a:gridCol w="933408"/>
                <a:gridCol w="932467"/>
                <a:gridCol w="932467"/>
              </a:tblGrid>
              <a:tr h="226298">
                <a:tc row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r-FR" sz="1000" dirty="0" err="1">
                          <a:effectLst/>
                        </a:rPr>
                        <a:t>Số</a:t>
                      </a:r>
                      <a:endParaRPr lang="en-US" sz="900" dirty="0">
                        <a:effectLst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r-FR" sz="1000" dirty="0">
                          <a:effectLst/>
                        </a:rPr>
                        <a:t>TT</a:t>
                      </a:r>
                      <a:endParaRPr lang="en-US" sz="9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8492" marR="48492" marT="0" marB="0" anchor="ctr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000">
                          <a:effectLst/>
                        </a:rPr>
                        <a:t>Tên các bài trong học phần </a:t>
                      </a:r>
                      <a:endParaRPr lang="en-US" sz="9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8492" marR="48492" marT="0" marB="0" anchor="ctr"/>
                </a:tc>
                <a:tc gridSpan="4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r-FR" sz="1000">
                          <a:effectLst/>
                        </a:rPr>
                        <a:t>Thời gian</a:t>
                      </a:r>
                      <a:endParaRPr lang="en-US" sz="9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8492" marR="48492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678894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r-FR" sz="1000">
                          <a:effectLst/>
                        </a:rPr>
                        <a:t>Tổng số</a:t>
                      </a:r>
                      <a:endParaRPr lang="en-US" sz="9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8492" marR="4849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r-FR" sz="1000">
                          <a:effectLst/>
                        </a:rPr>
                        <a:t>Lý thuyết</a:t>
                      </a:r>
                      <a:endParaRPr lang="en-US" sz="9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8492" marR="4849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r-FR" sz="1000">
                          <a:effectLst/>
                        </a:rPr>
                        <a:t>Thảo luận</a:t>
                      </a:r>
                      <a:endParaRPr lang="en-US" sz="9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8492" marR="4849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Kiểm tra</a:t>
                      </a:r>
                      <a:endParaRPr lang="en-US" sz="9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8492" marR="48492" marT="0" marB="0" anchor="ctr"/>
                </a:tc>
              </a:tr>
              <a:tr h="452596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r-FR" sz="1000" dirty="0">
                          <a:effectLst/>
                        </a:rPr>
                        <a:t>1</a:t>
                      </a:r>
                      <a:endParaRPr lang="en-US" sz="9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8492" marR="48492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nl-NL" sz="1000">
                          <a:effectLst/>
                        </a:rPr>
                        <a:t>Bài 1: Một số vấn đề chung về nhà nước và pháp luật </a:t>
                      </a:r>
                      <a:endParaRPr lang="en-US" sz="9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8492" marR="4849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2</a:t>
                      </a:r>
                      <a:endParaRPr lang="en-US" sz="9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8492" marR="4849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1.5</a:t>
                      </a:r>
                      <a:endParaRPr lang="en-US" sz="9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8492" marR="4849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0.5</a:t>
                      </a:r>
                      <a:endParaRPr lang="en-US" sz="9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8492" marR="4849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8492" marR="48492" marT="0" marB="0"/>
                </a:tc>
              </a:tr>
              <a:tr h="452596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r-FR" sz="1000">
                          <a:effectLst/>
                        </a:rPr>
                        <a:t>2</a:t>
                      </a:r>
                      <a:endParaRPr lang="en-US" sz="9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8492" marR="48492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nl-NL" sz="1000">
                          <a:effectLst/>
                        </a:rPr>
                        <a:t>Bài 2: Nhà nước và hệ thống pháp luật Việt Nam </a:t>
                      </a:r>
                      <a:endParaRPr lang="en-US" sz="9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8492" marR="4849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3</a:t>
                      </a:r>
                      <a:endParaRPr lang="en-US" sz="9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8492" marR="4849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2.5</a:t>
                      </a:r>
                      <a:endParaRPr lang="en-US" sz="9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8492" marR="4849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0.5</a:t>
                      </a:r>
                      <a:endParaRPr lang="en-US" sz="9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8492" marR="4849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8492" marR="48492" marT="0" marB="0"/>
                </a:tc>
              </a:tr>
              <a:tr h="226298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r-FR" sz="1000">
                          <a:effectLst/>
                        </a:rPr>
                        <a:t>3</a:t>
                      </a:r>
                      <a:endParaRPr lang="en-US" sz="9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8492" marR="48492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nl-NL" sz="1000">
                          <a:effectLst/>
                        </a:rPr>
                        <a:t>Bài 3: Luật Nhà nước (Hiến pháp)</a:t>
                      </a:r>
                      <a:endParaRPr lang="en-US" sz="9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8492" marR="4849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2</a:t>
                      </a:r>
                      <a:endParaRPr lang="en-US" sz="9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8492" marR="4849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1.5</a:t>
                      </a:r>
                      <a:endParaRPr lang="en-US" sz="9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8492" marR="4849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0.5</a:t>
                      </a:r>
                      <a:endParaRPr lang="en-US" sz="9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8492" marR="4849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8492" marR="48492" marT="0" marB="0"/>
                </a:tc>
              </a:tr>
              <a:tr h="226298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r-FR" sz="1000">
                          <a:effectLst/>
                        </a:rPr>
                        <a:t>4</a:t>
                      </a:r>
                      <a:endParaRPr lang="en-US" sz="9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8492" marR="48492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nl-NL" sz="1000">
                          <a:effectLst/>
                        </a:rPr>
                        <a:t>Bài 4: Luật Dạy nghề</a:t>
                      </a:r>
                      <a:endParaRPr lang="en-US" sz="9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8492" marR="4849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2</a:t>
                      </a:r>
                      <a:endParaRPr lang="en-US" sz="9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8492" marR="4849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1.5</a:t>
                      </a:r>
                      <a:endParaRPr lang="en-US" sz="9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8492" marR="4849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0.5</a:t>
                      </a:r>
                      <a:endParaRPr lang="en-US" sz="9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8492" marR="4849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8492" marR="48492" marT="0" marB="0"/>
                </a:tc>
              </a:tr>
              <a:tr h="226298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r-FR" sz="1000">
                          <a:effectLst/>
                        </a:rPr>
                        <a:t>5</a:t>
                      </a:r>
                      <a:endParaRPr lang="en-US" sz="9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8492" marR="48492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nl-NL" sz="1000">
                          <a:effectLst/>
                        </a:rPr>
                        <a:t>Kiểm tra</a:t>
                      </a:r>
                      <a:endParaRPr lang="en-US" sz="9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8492" marR="4849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nl-NL" sz="1000">
                          <a:effectLst/>
                        </a:rPr>
                        <a:t>1</a:t>
                      </a:r>
                      <a:endParaRPr lang="en-US" sz="9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8492" marR="4849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8492" marR="4849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8492" marR="4849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1</a:t>
                      </a:r>
                      <a:endParaRPr lang="en-US" sz="9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8492" marR="48492" marT="0" marB="0"/>
                </a:tc>
              </a:tr>
              <a:tr h="226298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r-FR" sz="1000">
                          <a:effectLst/>
                        </a:rPr>
                        <a:t>6</a:t>
                      </a:r>
                      <a:endParaRPr lang="en-US" sz="9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8492" marR="48492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nl-NL" sz="1000">
                          <a:effectLst/>
                        </a:rPr>
                        <a:t>Bài 5: Pháp luật Lao động</a:t>
                      </a:r>
                      <a:endParaRPr lang="en-US" sz="9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8492" marR="4849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6.5</a:t>
                      </a:r>
                      <a:endParaRPr lang="en-US" sz="9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8492" marR="4849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5.5</a:t>
                      </a:r>
                      <a:endParaRPr lang="en-US" sz="9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8492" marR="4849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1</a:t>
                      </a:r>
                      <a:endParaRPr lang="en-US" sz="9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8492" marR="4849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8492" marR="48492" marT="0" marB="0"/>
                </a:tc>
              </a:tr>
              <a:tr h="226298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r-FR" sz="1000">
                          <a:effectLst/>
                        </a:rPr>
                        <a:t>7</a:t>
                      </a:r>
                      <a:endParaRPr lang="en-US" sz="9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8492" marR="48492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nl-NL" sz="1000">
                          <a:effectLst/>
                        </a:rPr>
                        <a:t>Bài 6: Pháp luật Kinh doanh</a:t>
                      </a:r>
                      <a:endParaRPr lang="en-US" sz="9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8492" marR="4849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1.5</a:t>
                      </a:r>
                      <a:endParaRPr lang="en-US" sz="9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8492" marR="4849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1</a:t>
                      </a:r>
                      <a:endParaRPr lang="en-US" sz="9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8492" marR="4849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0.5</a:t>
                      </a:r>
                      <a:endParaRPr lang="en-US" sz="9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8492" marR="4849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8492" marR="48492" marT="0" marB="0"/>
                </a:tc>
              </a:tr>
              <a:tr h="452596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r-FR" sz="1000">
                          <a:effectLst/>
                        </a:rPr>
                        <a:t>8</a:t>
                      </a:r>
                      <a:endParaRPr lang="en-US" sz="900">
                        <a:effectLst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r-FR" sz="10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8492" marR="48492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nl-NL" sz="1000">
                          <a:effectLst/>
                        </a:rPr>
                        <a:t>Bài 7: Pháp luật Dân sự và Luật Hôn nhân gia đình</a:t>
                      </a:r>
                      <a:endParaRPr lang="en-US" sz="9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8492" marR="4849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3</a:t>
                      </a:r>
                      <a:endParaRPr lang="en-US" sz="9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8492" marR="4849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2.5</a:t>
                      </a:r>
                      <a:endParaRPr lang="en-US" sz="9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8492" marR="4849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0.5</a:t>
                      </a:r>
                      <a:endParaRPr lang="en-US" sz="9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8492" marR="4849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900">
                        <a:effectLst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8492" marR="48492" marT="0" marB="0"/>
                </a:tc>
              </a:tr>
              <a:tr h="452596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r-FR" sz="1000">
                          <a:effectLst/>
                        </a:rPr>
                        <a:t>9</a:t>
                      </a:r>
                      <a:endParaRPr lang="en-US" sz="9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8492" marR="48492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nl-NL" sz="1000">
                          <a:effectLst/>
                        </a:rPr>
                        <a:t>Bài 8: Luật Hành chính và pháp luật Hành sự</a:t>
                      </a:r>
                      <a:endParaRPr lang="en-US" sz="9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8492" marR="4849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3</a:t>
                      </a:r>
                      <a:endParaRPr lang="en-US" sz="9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8492" marR="4849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2</a:t>
                      </a:r>
                      <a:endParaRPr lang="en-US" sz="9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8492" marR="4849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1</a:t>
                      </a:r>
                      <a:endParaRPr lang="en-US" sz="9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8492" marR="4849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8492" marR="48492" marT="0" marB="0"/>
                </a:tc>
              </a:tr>
              <a:tr h="226298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r-FR" sz="1000">
                          <a:effectLst/>
                        </a:rPr>
                        <a:t>10</a:t>
                      </a:r>
                      <a:endParaRPr lang="en-US" sz="9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8492" marR="48492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nl-NL" sz="1000">
                          <a:effectLst/>
                        </a:rPr>
                        <a:t>Bài 9: Luật phòng, chống tham nhũng. </a:t>
                      </a:r>
                      <a:endParaRPr lang="en-US" sz="9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8492" marR="4849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5</a:t>
                      </a:r>
                      <a:endParaRPr lang="en-US" sz="9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8492" marR="4849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4</a:t>
                      </a:r>
                      <a:endParaRPr lang="en-US" sz="9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8492" marR="4849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1</a:t>
                      </a:r>
                      <a:endParaRPr lang="en-US" sz="9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8492" marR="4849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8492" marR="48492" marT="0" marB="0"/>
                </a:tc>
              </a:tr>
              <a:tr h="226298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r-FR" sz="1000">
                          <a:effectLst/>
                        </a:rPr>
                        <a:t>11</a:t>
                      </a:r>
                      <a:endParaRPr lang="en-US" sz="9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8492" marR="48492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nl-NL" sz="1000">
                          <a:effectLst/>
                        </a:rPr>
                        <a:t>Kiểm tra</a:t>
                      </a:r>
                      <a:endParaRPr lang="en-US" sz="9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8492" marR="4849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1</a:t>
                      </a:r>
                      <a:endParaRPr lang="en-US" sz="9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8492" marR="4849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8492" marR="4849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8492" marR="4849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1</a:t>
                      </a:r>
                      <a:endParaRPr lang="en-US" sz="9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8492" marR="48492" marT="0" marB="0"/>
                </a:tc>
              </a:tr>
              <a:tr h="226298">
                <a:tc gridSpan="2"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r-FR" sz="1000">
                          <a:effectLst/>
                        </a:rPr>
                        <a:t>                                       Tổng cộng </a:t>
                      </a:r>
                      <a:endParaRPr lang="en-US" sz="9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8492" marR="48492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30</a:t>
                      </a:r>
                      <a:endParaRPr lang="en-US" sz="9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8492" marR="4849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22</a:t>
                      </a:r>
                      <a:endParaRPr lang="en-US" sz="9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8492" marR="4849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6</a:t>
                      </a:r>
                      <a:endParaRPr lang="en-US" sz="9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8492" marR="4849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</a:rPr>
                        <a:t>2</a:t>
                      </a:r>
                      <a:endParaRPr lang="en-US" sz="9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8492" marR="48492" marT="0" marB="0"/>
                </a:tc>
              </a:tr>
            </a:tbl>
          </a:graphicData>
        </a:graphic>
      </p:graphicFrame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0" y="152400"/>
            <a:ext cx="9144000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0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+ </a:t>
            </a:r>
            <a:r>
              <a:rPr kumimoji="0" lang="en-US" sz="2000" b="1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Nội</a:t>
            </a:r>
            <a:r>
              <a:rPr kumimoji="0" lang="en-US" sz="20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dung </a:t>
            </a:r>
            <a:r>
              <a:rPr kumimoji="0" lang="en-US" sz="2000" b="1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tổng</a:t>
            </a:r>
            <a:r>
              <a:rPr kumimoji="0" lang="en-US" sz="20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1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quát</a:t>
            </a:r>
            <a:r>
              <a:rPr kumimoji="0" lang="en-US" sz="20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1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và</a:t>
            </a:r>
            <a:r>
              <a:rPr kumimoji="0" lang="en-US" sz="20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1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phân</a:t>
            </a:r>
            <a:r>
              <a:rPr kumimoji="0" lang="en-US" sz="20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1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bố</a:t>
            </a:r>
            <a:r>
              <a:rPr kumimoji="0" lang="en-US" sz="20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1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thời</a:t>
            </a:r>
            <a:r>
              <a:rPr kumimoji="0" lang="en-US" sz="20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1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gian</a:t>
            </a:r>
            <a:r>
              <a:rPr kumimoji="0" lang="en-US" sz="20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1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áp</a:t>
            </a:r>
            <a:r>
              <a:rPr kumimoji="0" lang="en-US" sz="20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1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dụng</a:t>
            </a:r>
            <a:r>
              <a:rPr kumimoji="0" lang="en-US" sz="20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1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cho</a:t>
            </a:r>
            <a:r>
              <a:rPr kumimoji="0" lang="en-US" sz="20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1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trình</a:t>
            </a:r>
            <a:r>
              <a:rPr kumimoji="0" lang="en-US" sz="20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1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độ</a:t>
            </a:r>
            <a:r>
              <a:rPr kumimoji="0" lang="en-US" sz="20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1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cao</a:t>
            </a:r>
            <a:r>
              <a:rPr kumimoji="0" lang="en-US" sz="20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1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đẳng</a:t>
            </a:r>
            <a:r>
              <a:rPr kumimoji="0" lang="en-US" sz="20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(</a:t>
            </a:r>
            <a:r>
              <a:rPr kumimoji="0" lang="en-US" sz="2000" b="1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theo</a:t>
            </a:r>
            <a:r>
              <a:rPr kumimoji="0" lang="en-US" sz="20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1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quy</a:t>
            </a:r>
            <a:r>
              <a:rPr kumimoji="0" lang="en-US" sz="20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1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định</a:t>
            </a:r>
            <a:r>
              <a:rPr kumimoji="0" lang="en-US" sz="20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1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của</a:t>
            </a:r>
            <a:r>
              <a:rPr kumimoji="0" lang="en-US" sz="20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1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Thông</a:t>
            </a:r>
            <a:r>
              <a:rPr kumimoji="0" lang="en-US" sz="20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1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tư</a:t>
            </a:r>
            <a:r>
              <a:rPr kumimoji="0" lang="en-US" sz="20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1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số</a:t>
            </a:r>
            <a:r>
              <a:rPr kumimoji="0" lang="en-US" sz="20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 08/2014/TT-BLĐTBXH </a:t>
            </a:r>
            <a:r>
              <a:rPr kumimoji="0" lang="en-US" sz="2000" b="1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ngày</a:t>
            </a:r>
            <a:r>
              <a:rPr kumimoji="0" lang="en-US" sz="20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22 </a:t>
            </a:r>
            <a:r>
              <a:rPr kumimoji="0" lang="en-US" sz="2000" b="1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tháng</a:t>
            </a:r>
            <a:r>
              <a:rPr kumimoji="0" lang="en-US" sz="20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4 </a:t>
            </a:r>
            <a:r>
              <a:rPr kumimoji="0" lang="en-US" sz="2000" b="1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năm</a:t>
            </a:r>
            <a:r>
              <a:rPr kumimoji="0" lang="en-US" sz="20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2014)</a:t>
            </a:r>
            <a:endParaRPr kumimoji="0" lang="en-US" sz="20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000" b="1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Bảng</a:t>
            </a:r>
            <a:r>
              <a:rPr kumimoji="0" lang="en-US" sz="20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1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số</a:t>
            </a:r>
            <a:r>
              <a:rPr kumimoji="0" lang="en-US" sz="20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1</a:t>
            </a:r>
            <a:endParaRPr kumimoji="0" lang="en-US" sz="20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152400"/>
            <a:ext cx="914400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	</a:t>
            </a:r>
          </a:p>
          <a:p>
            <a:pPr algn="ctr"/>
            <a:r>
              <a:rPr lang="en-US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+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Nội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dung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tổng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quát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bố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thời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gian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áp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độ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cao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đẳng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quy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tư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: 13/2018/TT-BLĐTBXH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ngày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26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tháng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9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năm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2018</a:t>
            </a:r>
            <a:r>
              <a:rPr lang="en-US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 algn="ctr"/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Bảng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2</a:t>
            </a:r>
            <a:endParaRPr lang="en-US" sz="20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20749420"/>
              </p:ext>
            </p:extLst>
          </p:nvPr>
        </p:nvGraphicFramePr>
        <p:xfrm>
          <a:off x="0" y="1668626"/>
          <a:ext cx="9144000" cy="412257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865061"/>
                <a:gridCol w="3456527"/>
                <a:gridCol w="1036958"/>
                <a:gridCol w="1388186"/>
                <a:gridCol w="1388186"/>
                <a:gridCol w="878998"/>
                <a:gridCol w="130084"/>
              </a:tblGrid>
              <a:tr h="317121">
                <a:tc rowSpan="3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en-US" sz="1200">
                          <a:effectLst/>
                        </a:rPr>
                        <a:t>TT</a:t>
                      </a:r>
                      <a:endParaRPr lang="en-US" sz="13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 rowSpan="3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en-US" sz="1200">
                          <a:effectLst/>
                        </a:rPr>
                        <a:t>Tên chương/ bài</a:t>
                      </a:r>
                      <a:endParaRPr lang="en-US" sz="13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 gridSpan="4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en-US" sz="1200">
                          <a:effectLst/>
                        </a:rPr>
                        <a:t>Thời gian (giờ)</a:t>
                      </a:r>
                      <a:endParaRPr lang="en-US" sz="13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en-US" sz="13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317121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en-US" sz="1200">
                          <a:effectLst/>
                        </a:rPr>
                        <a:t>Tổng số</a:t>
                      </a:r>
                      <a:endParaRPr lang="en-US" sz="13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en-US" sz="1200">
                          <a:effectLst/>
                        </a:rPr>
                        <a:t>Lý thuyết</a:t>
                      </a:r>
                      <a:endParaRPr lang="en-US" sz="13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en-US" sz="1200">
                          <a:effectLst/>
                        </a:rPr>
                        <a:t>Thảo luận/ bài tập</a:t>
                      </a:r>
                      <a:endParaRPr lang="en-US" sz="13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en-US" sz="1200">
                          <a:effectLst/>
                        </a:rPr>
                        <a:t>Kiểm tra</a:t>
                      </a:r>
                      <a:endParaRPr lang="en-US" sz="13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en-US" sz="13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317121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en-US" sz="13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317121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en-US" sz="1200">
                          <a:effectLst/>
                        </a:rPr>
                        <a:t>1</a:t>
                      </a:r>
                      <a:endParaRPr lang="en-US" sz="13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en-US" sz="1200">
                          <a:effectLst/>
                        </a:rPr>
                        <a:t>Bài 1: Một số vấn đề chung về nhà nước và pháp luật</a:t>
                      </a:r>
                      <a:endParaRPr lang="en-US" sz="13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en-US" sz="1200">
                          <a:effectLst/>
                        </a:rPr>
                        <a:t>2</a:t>
                      </a:r>
                      <a:endParaRPr lang="en-US" sz="13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en-US" sz="1200">
                          <a:effectLst/>
                        </a:rPr>
                        <a:t>1</a:t>
                      </a:r>
                      <a:endParaRPr lang="en-US" sz="13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en-US" sz="1200">
                          <a:effectLst/>
                        </a:rPr>
                        <a:t>1</a:t>
                      </a:r>
                      <a:endParaRPr lang="en-US" sz="13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en-US" sz="13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en-US" sz="13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317121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en-US" sz="1200">
                          <a:effectLst/>
                        </a:rPr>
                        <a:t>2</a:t>
                      </a:r>
                      <a:endParaRPr lang="en-US" sz="13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en-US" sz="1200">
                          <a:effectLst/>
                        </a:rPr>
                        <a:t>Bài 2: Hiến pháp</a:t>
                      </a:r>
                      <a:endParaRPr lang="en-US" sz="13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en-US" sz="1200">
                          <a:effectLst/>
                        </a:rPr>
                        <a:t>2</a:t>
                      </a:r>
                      <a:endParaRPr lang="en-US" sz="13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en-US" sz="1200">
                          <a:effectLst/>
                        </a:rPr>
                        <a:t>1</a:t>
                      </a:r>
                      <a:endParaRPr lang="en-US" sz="13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en-US" sz="1200">
                          <a:effectLst/>
                        </a:rPr>
                        <a:t>1</a:t>
                      </a:r>
                      <a:endParaRPr lang="en-US" sz="13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en-US" sz="13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en-US" sz="13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317121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en-US" sz="1200">
                          <a:effectLst/>
                        </a:rPr>
                        <a:t>3</a:t>
                      </a:r>
                      <a:endParaRPr lang="en-US" sz="13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en-US" sz="1200">
                          <a:effectLst/>
                        </a:rPr>
                        <a:t>Bài 3: Pháp luật dân sự</a:t>
                      </a:r>
                      <a:endParaRPr lang="en-US" sz="13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en-US" sz="1200">
                          <a:effectLst/>
                        </a:rPr>
                        <a:t>5</a:t>
                      </a:r>
                      <a:endParaRPr lang="en-US" sz="13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en-US" sz="1200">
                          <a:effectLst/>
                        </a:rPr>
                        <a:t>3</a:t>
                      </a:r>
                      <a:endParaRPr lang="en-US" sz="13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en-US" sz="1200">
                          <a:effectLst/>
                        </a:rPr>
                        <a:t>2</a:t>
                      </a:r>
                      <a:endParaRPr lang="en-US" sz="13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en-US" sz="13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en-US" sz="13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317121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en-US" sz="1200">
                          <a:effectLst/>
                        </a:rPr>
                        <a:t>4</a:t>
                      </a:r>
                      <a:endParaRPr lang="en-US" sz="13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en-US" sz="1200">
                          <a:effectLst/>
                        </a:rPr>
                        <a:t>Bài 4: Pháp luật lao động</a:t>
                      </a:r>
                      <a:endParaRPr lang="en-US" sz="13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en-US" sz="1200">
                          <a:effectLst/>
                        </a:rPr>
                        <a:t>7</a:t>
                      </a:r>
                      <a:endParaRPr lang="en-US" sz="13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en-US" sz="1200">
                          <a:effectLst/>
                        </a:rPr>
                        <a:t>5</a:t>
                      </a:r>
                      <a:endParaRPr lang="en-US" sz="13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en-US" sz="1200">
                          <a:effectLst/>
                        </a:rPr>
                        <a:t>2</a:t>
                      </a:r>
                      <a:endParaRPr lang="en-US" sz="13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en-US" sz="13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en-US" sz="13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317121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en-US" sz="1200">
                          <a:effectLst/>
                        </a:rPr>
                        <a:t>5</a:t>
                      </a:r>
                      <a:endParaRPr lang="en-US" sz="13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en-US" sz="1200">
                          <a:effectLst/>
                        </a:rPr>
                        <a:t>Bài 5: Pháp luật hành chính</a:t>
                      </a:r>
                      <a:endParaRPr lang="en-US" sz="13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en-US" sz="1200">
                          <a:effectLst/>
                        </a:rPr>
                        <a:t>4</a:t>
                      </a:r>
                      <a:endParaRPr lang="en-US" sz="13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en-US" sz="1200">
                          <a:effectLst/>
                        </a:rPr>
                        <a:t>3</a:t>
                      </a:r>
                      <a:endParaRPr lang="en-US" sz="13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en-US" sz="1200">
                          <a:effectLst/>
                        </a:rPr>
                        <a:t>1</a:t>
                      </a:r>
                      <a:endParaRPr lang="en-US" sz="13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en-US" sz="13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en-US" sz="13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317121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en-US" sz="1200">
                          <a:effectLst/>
                        </a:rPr>
                        <a:t>6</a:t>
                      </a:r>
                      <a:endParaRPr lang="en-US" sz="13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en-US" sz="1200">
                          <a:effectLst/>
                        </a:rPr>
                        <a:t>Bài 6: Pháp luật hình sự</a:t>
                      </a:r>
                      <a:endParaRPr lang="en-US" sz="13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en-US" sz="1200">
                          <a:effectLst/>
                        </a:rPr>
                        <a:t>5</a:t>
                      </a:r>
                      <a:endParaRPr lang="en-US" sz="13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en-US" sz="1200">
                          <a:effectLst/>
                        </a:rPr>
                        <a:t>3</a:t>
                      </a:r>
                      <a:endParaRPr lang="en-US" sz="13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en-US" sz="1200">
                          <a:effectLst/>
                        </a:rPr>
                        <a:t>2</a:t>
                      </a:r>
                      <a:endParaRPr lang="en-US" sz="13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en-US" sz="13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en-US" sz="13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317121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en-US" sz="1200">
                          <a:effectLst/>
                        </a:rPr>
                        <a:t>7</a:t>
                      </a:r>
                      <a:endParaRPr lang="en-US" sz="13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en-US" sz="1200">
                          <a:effectLst/>
                        </a:rPr>
                        <a:t>Bài 7: Pháp luật phòng, chống tham nhũng</a:t>
                      </a:r>
                      <a:endParaRPr lang="en-US" sz="13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en-US" sz="1200">
                          <a:effectLst/>
                        </a:rPr>
                        <a:t>2</a:t>
                      </a:r>
                      <a:endParaRPr lang="en-US" sz="13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en-US" sz="1200">
                          <a:effectLst/>
                        </a:rPr>
                        <a:t>1</a:t>
                      </a:r>
                      <a:endParaRPr lang="en-US" sz="13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en-US" sz="1200">
                          <a:effectLst/>
                        </a:rPr>
                        <a:t>1</a:t>
                      </a:r>
                      <a:endParaRPr lang="en-US" sz="13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en-US" sz="13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en-US" sz="13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317121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en-US" sz="1200">
                          <a:effectLst/>
                        </a:rPr>
                        <a:t>8</a:t>
                      </a:r>
                      <a:endParaRPr lang="en-US" sz="13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en-US" sz="1200">
                          <a:effectLst/>
                        </a:rPr>
                        <a:t>Bài 8: Pháp luật bảo vệ quyền lợi người tiêu dùng</a:t>
                      </a:r>
                      <a:endParaRPr lang="en-US" sz="13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en-US" sz="1200">
                          <a:effectLst/>
                        </a:rPr>
                        <a:t>1</a:t>
                      </a:r>
                      <a:endParaRPr lang="en-US" sz="13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en-US" sz="1200">
                          <a:effectLst/>
                        </a:rPr>
                        <a:t>1</a:t>
                      </a:r>
                      <a:endParaRPr lang="en-US" sz="13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en-US" sz="1200">
                          <a:effectLst/>
                        </a:rPr>
                        <a:t>0</a:t>
                      </a:r>
                      <a:endParaRPr lang="en-US" sz="13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en-US" sz="13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en-US" sz="13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317121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en-US" sz="1200">
                          <a:effectLst/>
                        </a:rPr>
                        <a:t>9</a:t>
                      </a:r>
                      <a:endParaRPr lang="en-US" sz="13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en-US" sz="1200">
                          <a:effectLst/>
                        </a:rPr>
                        <a:t>Kiểm tra</a:t>
                      </a:r>
                      <a:endParaRPr lang="en-US" sz="13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en-US" sz="1200">
                          <a:effectLst/>
                        </a:rPr>
                        <a:t>2</a:t>
                      </a:r>
                      <a:endParaRPr lang="en-US" sz="13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en-US" sz="13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en-US" sz="13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en-US" sz="1200">
                          <a:effectLst/>
                        </a:rPr>
                        <a:t>2</a:t>
                      </a:r>
                      <a:endParaRPr lang="en-US" sz="13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en-US" sz="13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317121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en-US" sz="13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en-US" sz="1200">
                          <a:effectLst/>
                        </a:rPr>
                        <a:t>Cộng</a:t>
                      </a:r>
                      <a:endParaRPr lang="en-US" sz="13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en-US" sz="1200">
                          <a:effectLst/>
                        </a:rPr>
                        <a:t>30</a:t>
                      </a:r>
                      <a:endParaRPr lang="en-US" sz="13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en-US" sz="1200">
                          <a:effectLst/>
                        </a:rPr>
                        <a:t>18</a:t>
                      </a:r>
                      <a:endParaRPr lang="en-US" sz="13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en-US" sz="1200">
                          <a:effectLst/>
                        </a:rPr>
                        <a:t>10</a:t>
                      </a:r>
                      <a:endParaRPr lang="en-US" sz="13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en-US" sz="1200">
                          <a:effectLst/>
                        </a:rPr>
                        <a:t>2</a:t>
                      </a:r>
                      <a:endParaRPr lang="en-US" sz="13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en-US" sz="1100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20943520"/>
              </p:ext>
            </p:extLst>
          </p:nvPr>
        </p:nvGraphicFramePr>
        <p:xfrm>
          <a:off x="1" y="838200"/>
          <a:ext cx="9143999" cy="525780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984494"/>
                <a:gridCol w="3010017"/>
                <a:gridCol w="1516859"/>
                <a:gridCol w="1632629"/>
              </a:tblGrid>
              <a:tr h="660035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180340" algn="l"/>
                        </a:tabLst>
                      </a:pPr>
                      <a:r>
                        <a:rPr lang="en-US" sz="800" dirty="0" err="1">
                          <a:effectLst/>
                        </a:rPr>
                        <a:t>Bài</a:t>
                      </a:r>
                      <a:r>
                        <a:rPr lang="en-US" sz="800" dirty="0">
                          <a:effectLst/>
                        </a:rPr>
                        <a:t> </a:t>
                      </a:r>
                      <a:r>
                        <a:rPr lang="en-US" sz="800" dirty="0" err="1">
                          <a:effectLst/>
                        </a:rPr>
                        <a:t>giảng</a:t>
                      </a:r>
                      <a:endParaRPr lang="en-US" sz="800" dirty="0">
                        <a:effectLst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180340" algn="l"/>
                        </a:tabLst>
                      </a:pPr>
                      <a:r>
                        <a:rPr lang="en-US" sz="800" dirty="0">
                          <a:effectLst/>
                        </a:rPr>
                        <a:t>Theo </a:t>
                      </a:r>
                      <a:r>
                        <a:rPr lang="en-US" sz="800" dirty="0" err="1">
                          <a:effectLst/>
                        </a:rPr>
                        <a:t>chương</a:t>
                      </a:r>
                      <a:r>
                        <a:rPr lang="en-US" sz="800" dirty="0">
                          <a:effectLst/>
                        </a:rPr>
                        <a:t> </a:t>
                      </a:r>
                      <a:r>
                        <a:rPr lang="en-US" sz="800" dirty="0" err="1">
                          <a:effectLst/>
                        </a:rPr>
                        <a:t>trình</a:t>
                      </a:r>
                      <a:r>
                        <a:rPr lang="en-US" sz="800" dirty="0">
                          <a:effectLst/>
                        </a:rPr>
                        <a:t> </a:t>
                      </a:r>
                      <a:r>
                        <a:rPr lang="en-US" sz="800" dirty="0" err="1">
                          <a:effectLst/>
                        </a:rPr>
                        <a:t>cũ</a:t>
                      </a:r>
                      <a:endParaRPr lang="en-US" sz="800" dirty="0">
                        <a:effectLst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180340" algn="l"/>
                        </a:tabLst>
                      </a:pPr>
                      <a:r>
                        <a:rPr lang="en-US" sz="800" dirty="0" err="1">
                          <a:effectLst/>
                        </a:rPr>
                        <a:t>Thông</a:t>
                      </a:r>
                      <a:r>
                        <a:rPr lang="en-US" sz="800" dirty="0">
                          <a:effectLst/>
                        </a:rPr>
                        <a:t> </a:t>
                      </a:r>
                      <a:r>
                        <a:rPr lang="en-US" sz="800" dirty="0" err="1">
                          <a:effectLst/>
                        </a:rPr>
                        <a:t>tư</a:t>
                      </a:r>
                      <a:r>
                        <a:rPr lang="en-US" sz="800" dirty="0">
                          <a:effectLst/>
                        </a:rPr>
                        <a:t> </a:t>
                      </a:r>
                      <a:r>
                        <a:rPr lang="en-US" sz="800" dirty="0" err="1">
                          <a:effectLst/>
                        </a:rPr>
                        <a:t>số</a:t>
                      </a:r>
                      <a:r>
                        <a:rPr lang="en-US" sz="800" dirty="0">
                          <a:effectLst/>
                        </a:rPr>
                        <a:t> 08 </a:t>
                      </a:r>
                      <a:r>
                        <a:rPr lang="en-US" sz="800" dirty="0" err="1">
                          <a:effectLst/>
                        </a:rPr>
                        <a:t>năm</a:t>
                      </a:r>
                      <a:r>
                        <a:rPr lang="en-US" sz="800" dirty="0">
                          <a:effectLst/>
                        </a:rPr>
                        <a:t> 2014</a:t>
                      </a:r>
                      <a:endParaRPr lang="en-US" sz="8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084" marR="4408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180340" algn="l"/>
                        </a:tabLst>
                      </a:pPr>
                      <a:r>
                        <a:rPr lang="en-US" sz="800">
                          <a:effectLst/>
                        </a:rPr>
                        <a:t>Bài giảng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180340" algn="l"/>
                        </a:tabLst>
                      </a:pPr>
                      <a:r>
                        <a:rPr lang="en-US" sz="800">
                          <a:effectLst/>
                        </a:rPr>
                        <a:t>Theo chương trình mới</a:t>
                      </a:r>
                    </a:p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Thông tư số 13 năm 2018</a:t>
                      </a:r>
                      <a:endParaRPr lang="en-US" sz="8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084" marR="44084" marT="0" marB="0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180340" algn="l"/>
                        </a:tabLst>
                      </a:pPr>
                      <a:r>
                        <a:rPr lang="en-US" sz="800">
                          <a:effectLst/>
                        </a:rPr>
                        <a:t>Thời gian các bài (giờ)</a:t>
                      </a:r>
                      <a:endParaRPr lang="en-US" sz="8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084" marR="44084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21248">
                <a:tc grid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180340" algn="l"/>
                        </a:tabLs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084" marR="44084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180340" algn="l"/>
                        </a:tabLst>
                      </a:pPr>
                      <a:r>
                        <a:rPr lang="en-US" sz="800">
                          <a:effectLst/>
                        </a:rPr>
                        <a:t>Chương 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180340" algn="l"/>
                        </a:tabLst>
                      </a:pPr>
                      <a:r>
                        <a:rPr lang="en-US" sz="800">
                          <a:effectLst/>
                        </a:rPr>
                        <a:t>trình cũ (giờ)</a:t>
                      </a:r>
                      <a:endParaRPr lang="en-US" sz="8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084" marR="4408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180340" algn="l"/>
                        </a:tabLst>
                      </a:pPr>
                      <a:r>
                        <a:rPr lang="en-US" sz="800">
                          <a:effectLst/>
                        </a:rPr>
                        <a:t>Chương 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180340" algn="l"/>
                        </a:tabLst>
                      </a:pPr>
                      <a:r>
                        <a:rPr lang="en-US" sz="800">
                          <a:effectLst/>
                        </a:rPr>
                        <a:t>trình mới (giờ)</a:t>
                      </a:r>
                      <a:endParaRPr lang="en-US" sz="8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084" marR="44084" marT="0" marB="0"/>
                </a:tc>
              </a:tr>
              <a:tr h="406175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nl-NL" sz="800">
                          <a:effectLst/>
                        </a:rPr>
                        <a:t>Bài 1: Một số vấn đề chung về nhà nước và pháp luật </a:t>
                      </a:r>
                      <a:endParaRPr lang="en-US" sz="8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084" marR="4408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en-US" sz="800">
                          <a:effectLst/>
                        </a:rPr>
                        <a:t>Bài 1: Một số vấn đề chung về nhà nước và pháp luật</a:t>
                      </a:r>
                      <a:endParaRPr lang="en-US" sz="8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084" marR="44084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2</a:t>
                      </a:r>
                      <a:endParaRPr lang="en-US" sz="8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084" marR="44084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en-US" sz="800">
                          <a:effectLst/>
                        </a:rPr>
                        <a:t>2</a:t>
                      </a:r>
                      <a:endParaRPr lang="en-US" sz="8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084" marR="44084" marT="0" marB="0" anchor="ctr"/>
                </a:tc>
              </a:tr>
              <a:tr h="406175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nl-NL" sz="800">
                          <a:effectLst/>
                        </a:rPr>
                        <a:t>Bài 2: Nhà nước và hệ thống pháp luật Việt Nam </a:t>
                      </a:r>
                      <a:endParaRPr lang="en-US" sz="8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084" marR="4408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en-US" sz="800">
                          <a:effectLst/>
                        </a:rPr>
                        <a:t>Bài 2: Hiến pháp</a:t>
                      </a:r>
                      <a:endParaRPr lang="en-US" sz="8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084" marR="44084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3</a:t>
                      </a:r>
                      <a:endParaRPr lang="en-US" sz="8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084" marR="44084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en-US" sz="800">
                          <a:effectLst/>
                        </a:rPr>
                        <a:t>2</a:t>
                      </a:r>
                      <a:endParaRPr lang="en-US" sz="8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084" marR="44084" marT="0" marB="0" anchor="ctr"/>
                </a:tc>
              </a:tr>
              <a:tr h="406175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nl-NL" sz="800">
                          <a:effectLst/>
                        </a:rPr>
                        <a:t>Bài 3: Luật Nhà nước (Hiến pháp)</a:t>
                      </a:r>
                      <a:endParaRPr lang="en-US" sz="8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084" marR="4408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en-US" sz="800">
                          <a:effectLst/>
                        </a:rPr>
                        <a:t>Bài 3: Pháp luật dân sự</a:t>
                      </a:r>
                      <a:endParaRPr lang="en-US" sz="8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084" marR="44084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2</a:t>
                      </a:r>
                      <a:endParaRPr lang="en-US" sz="8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084" marR="44084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en-US" sz="800">
                          <a:effectLst/>
                        </a:rPr>
                        <a:t>5</a:t>
                      </a:r>
                      <a:endParaRPr lang="en-US" sz="8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084" marR="44084" marT="0" marB="0" anchor="ctr"/>
                </a:tc>
              </a:tr>
              <a:tr h="210624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nl-NL" sz="800">
                          <a:effectLst/>
                        </a:rPr>
                        <a:t>Bài 4: Luật Dạy nghề</a:t>
                      </a:r>
                      <a:endParaRPr lang="en-US" sz="8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084" marR="4408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en-US" sz="800">
                          <a:effectLst/>
                        </a:rPr>
                        <a:t>Bài 4: Pháp luật lao động</a:t>
                      </a:r>
                      <a:endParaRPr lang="en-US" sz="8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084" marR="44084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2</a:t>
                      </a:r>
                      <a:endParaRPr lang="en-US" sz="8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084" marR="44084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en-US" sz="800">
                          <a:effectLst/>
                        </a:rPr>
                        <a:t>7</a:t>
                      </a:r>
                      <a:endParaRPr lang="en-US" sz="8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084" marR="44084" marT="0" marB="0" anchor="ctr"/>
                </a:tc>
              </a:tr>
              <a:tr h="210624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nl-NL" sz="800">
                          <a:effectLst/>
                        </a:rPr>
                        <a:t>Kiểm tra</a:t>
                      </a:r>
                      <a:endParaRPr lang="en-US" sz="8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084" marR="4408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en-US" sz="800">
                          <a:effectLst/>
                        </a:rPr>
                        <a:t>Bài 5: Pháp luật hành chính</a:t>
                      </a:r>
                      <a:endParaRPr lang="en-US" sz="8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084" marR="44084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nl-NL" sz="800">
                          <a:effectLst/>
                        </a:rPr>
                        <a:t>1</a:t>
                      </a:r>
                      <a:endParaRPr lang="en-US" sz="8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084" marR="44084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en-US" sz="800">
                          <a:effectLst/>
                        </a:rPr>
                        <a:t>4</a:t>
                      </a:r>
                      <a:endParaRPr lang="en-US" sz="8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084" marR="44084" marT="0" marB="0" anchor="ctr"/>
                </a:tc>
              </a:tr>
              <a:tr h="210624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nl-NL" sz="800">
                          <a:effectLst/>
                        </a:rPr>
                        <a:t>Bài 5: Pháp luật Lao động</a:t>
                      </a:r>
                      <a:endParaRPr lang="en-US" sz="8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084" marR="4408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en-US" sz="800">
                          <a:effectLst/>
                        </a:rPr>
                        <a:t>Bài 6: Pháp luật hình sự</a:t>
                      </a:r>
                      <a:endParaRPr lang="en-US" sz="8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084" marR="44084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6.5</a:t>
                      </a:r>
                      <a:endParaRPr lang="en-US" sz="8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084" marR="44084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en-US" sz="800">
                          <a:effectLst/>
                        </a:rPr>
                        <a:t>5</a:t>
                      </a:r>
                      <a:endParaRPr lang="en-US" sz="8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084" marR="44084" marT="0" marB="0" anchor="ctr"/>
                </a:tc>
              </a:tr>
              <a:tr h="406175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nl-NL" sz="800">
                          <a:effectLst/>
                        </a:rPr>
                        <a:t>Bài 6: Pháp luật Kinh doanh</a:t>
                      </a:r>
                      <a:endParaRPr lang="en-US" sz="8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084" marR="4408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en-US" sz="800">
                          <a:effectLst/>
                        </a:rPr>
                        <a:t>Bài 7: Pháp luật phòng, chống tham nhũng</a:t>
                      </a:r>
                      <a:endParaRPr lang="en-US" sz="8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084" marR="44084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1.5</a:t>
                      </a:r>
                      <a:endParaRPr lang="en-US" sz="8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084" marR="44084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en-US" sz="800">
                          <a:effectLst/>
                        </a:rPr>
                        <a:t>2</a:t>
                      </a:r>
                      <a:endParaRPr lang="en-US" sz="8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084" marR="44084" marT="0" marB="0" anchor="ctr"/>
                </a:tc>
              </a:tr>
              <a:tr h="406175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nl-NL" sz="800">
                          <a:effectLst/>
                        </a:rPr>
                        <a:t>Bài 7: Pháp luật Dân sự và Luật Hôn nhân gia đình</a:t>
                      </a:r>
                      <a:endParaRPr lang="en-US" sz="8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084" marR="4408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en-US" sz="800">
                          <a:effectLst/>
                        </a:rPr>
                        <a:t>Bài 8: Pháp luật bảo vệ quyền lợi người tiêu dùng</a:t>
                      </a:r>
                      <a:endParaRPr lang="en-US" sz="8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084" marR="44084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3</a:t>
                      </a:r>
                      <a:endParaRPr lang="en-US" sz="8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084" marR="44084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en-US" sz="800">
                          <a:effectLst/>
                        </a:rPr>
                        <a:t>1</a:t>
                      </a:r>
                      <a:endParaRPr lang="en-US" sz="8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084" marR="44084" marT="0" marB="0" anchor="ctr"/>
                </a:tc>
              </a:tr>
              <a:tr h="406175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nl-NL" sz="800">
                          <a:effectLst/>
                        </a:rPr>
                        <a:t>Bài 8: Luật Hành chính và pháp luật Hành sự</a:t>
                      </a:r>
                      <a:endParaRPr lang="en-US" sz="8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084" marR="4408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en-US" sz="800">
                          <a:effectLst/>
                        </a:rPr>
                        <a:t>Kiểm tra</a:t>
                      </a:r>
                      <a:endParaRPr lang="en-US" sz="8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084" marR="44084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3</a:t>
                      </a:r>
                      <a:endParaRPr lang="en-US" sz="8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084" marR="44084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en-US" sz="800">
                          <a:effectLst/>
                        </a:rPr>
                        <a:t>2</a:t>
                      </a:r>
                      <a:endParaRPr lang="en-US" sz="8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084" marR="44084" marT="0" marB="0" anchor="ctr"/>
                </a:tc>
              </a:tr>
              <a:tr h="406175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nl-NL" sz="800">
                          <a:effectLst/>
                        </a:rPr>
                        <a:t>Bài 9: Luật phòng, chống tham nhũng. </a:t>
                      </a:r>
                      <a:endParaRPr lang="en-US" sz="8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084" marR="4408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180340" algn="l"/>
                        </a:tabLs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084" marR="4408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5</a:t>
                      </a:r>
                      <a:endParaRPr lang="en-US" sz="8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084" marR="44084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084" marR="44084" marT="0" marB="0"/>
                </a:tc>
              </a:tr>
              <a:tr h="210624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nl-NL" sz="800">
                          <a:effectLst/>
                        </a:rPr>
                        <a:t>Kiểm tra</a:t>
                      </a:r>
                      <a:endParaRPr lang="en-US" sz="8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084" marR="4408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180340" algn="l"/>
                        </a:tabLs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084" marR="4408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1</a:t>
                      </a:r>
                      <a:endParaRPr lang="en-US" sz="8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084" marR="4408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084" marR="44084" marT="0" marB="0"/>
                </a:tc>
              </a:tr>
              <a:tr h="220012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nl-NL" sz="800">
                          <a:effectLst/>
                        </a:rPr>
                        <a:t>Tổng thời gian</a:t>
                      </a:r>
                      <a:endParaRPr lang="en-US" sz="8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084" marR="4408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180340" algn="l"/>
                        </a:tabLs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084" marR="4408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30</a:t>
                      </a:r>
                      <a:endParaRPr lang="en-US" sz="8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084" marR="4408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30</a:t>
                      </a:r>
                      <a:endParaRPr lang="en-US" sz="8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084" marR="44084" marT="0" marB="0"/>
                </a:tc>
              </a:tr>
              <a:tr h="270784">
                <a:tc gridSpan="4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nl-NL" sz="1000" dirty="0">
                          <a:effectLst/>
                        </a:rPr>
                        <a:t>Ghi chú: 1 số bài của chương trình cũ bị bỏ</a:t>
                      </a:r>
                      <a:endParaRPr lang="en-US" sz="8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084" marR="44084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0" y="152400"/>
            <a:ext cx="914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Bảng</a:t>
            </a:r>
            <a:r>
              <a:rPr lang="en-US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so </a:t>
            </a:r>
            <a:r>
              <a:rPr lang="en-US" sz="24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sánh</a:t>
            </a:r>
            <a:endParaRPr lang="en-US" sz="2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6200" y="152400"/>
            <a:ext cx="90678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ĐỀ  XUẤT MỘT SỐ PHƯƠNG PHÁP GIẢNG DẠY VÀ CÁCH THỨC KIỂM TRA ĐÁNH GIÁ NGƯỜI HỌC THEO </a:t>
            </a:r>
            <a:endParaRPr lang="en-US" sz="24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en-US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CHƯƠNG 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TRÌNH MỚI</a:t>
            </a:r>
            <a:endParaRPr lang="en-US" sz="24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0" y="1373511"/>
            <a:ext cx="9144000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*** </a:t>
            </a:r>
            <a:r>
              <a:rPr lang="en-US" sz="2400" b="1" dirty="0" err="1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24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2400" b="1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sz="2400" b="1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400" b="1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giảng</a:t>
            </a:r>
            <a:r>
              <a:rPr lang="en-US" sz="2400" b="1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dạy</a:t>
            </a:r>
            <a:endParaRPr lang="en-US" sz="2400" b="1" dirty="0" smtClean="0">
              <a:solidFill>
                <a:srgbClr val="FFC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gắn</a:t>
            </a:r>
            <a:r>
              <a:rPr lang="en-US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liền</a:t>
            </a:r>
            <a:r>
              <a:rPr lang="en-US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hành</a:t>
            </a:r>
            <a:r>
              <a:rPr lang="en-US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1 </a:t>
            </a:r>
            <a:r>
              <a:rPr lang="en-US" sz="24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lớp</a:t>
            </a:r>
            <a:r>
              <a:rPr lang="en-US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quá</a:t>
            </a:r>
            <a:r>
              <a:rPr lang="en-US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30 </a:t>
            </a:r>
            <a:r>
              <a:rPr lang="en-US" sz="24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em</a:t>
            </a:r>
            <a:r>
              <a:rPr lang="en-US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đối</a:t>
            </a:r>
            <a:r>
              <a:rPr lang="en-US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đối</a:t>
            </a:r>
            <a:r>
              <a:rPr lang="en-US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tượng</a:t>
            </a:r>
            <a:r>
              <a:rPr lang="en-US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en-US" sz="24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CĐKT </a:t>
            </a:r>
            <a:r>
              <a:rPr lang="en-US" sz="24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phố</a:t>
            </a:r>
            <a:r>
              <a:rPr lang="en-US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Hồ</a:t>
            </a:r>
            <a:r>
              <a:rPr lang="en-US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Chí</a:t>
            </a:r>
            <a:r>
              <a:rPr lang="en-US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Minh</a:t>
            </a: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4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Mỗi</a:t>
            </a:r>
            <a:r>
              <a:rPr lang="en-US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giảng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hay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mỗi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môn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đều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tính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đặc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thù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nội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dung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khác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nhau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Do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vậy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nên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dùng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giảng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tất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cả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giảng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mà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phải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căn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cứ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vào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nội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dung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từng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giảng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tìm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ra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phù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đó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mới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kích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thích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say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mê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chủ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não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sáng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lúc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Dù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nào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đi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nữa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cũng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tách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rời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ví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dụ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minh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họa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video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gắn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liền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đời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sống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hàng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ngày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đó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giảng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bằng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powerpoint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hiệu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quả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nhất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nếu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kết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nối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trực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tiếp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qua Internet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bên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ngoài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lúc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nhất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endParaRPr lang="en-US" sz="2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		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304800"/>
            <a:ext cx="914400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Phối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nhiều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đa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dạng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hóa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giảng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dạy</a:t>
            </a:r>
            <a:endParaRPr lang="en-US" sz="2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Mỗi</a:t>
            </a:r>
            <a:r>
              <a:rPr lang="en-US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giảng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hay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mỗi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môn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đều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tính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đặc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thù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nội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dung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khác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nhau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Do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vậy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nên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dùng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giảng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tất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cả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giảng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mà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phải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căn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cứ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vào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nội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dung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từng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giảng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tìm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ra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phù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đó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mới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kích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thích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say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mê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chủ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não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sáng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lúc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Dù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nào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đi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nữa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cũng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tách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rời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ví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dụ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minh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họa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video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gắn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liền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đời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sống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hàng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ngày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đó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giảng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bằng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powerpoint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hiệu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quả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nhất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nếu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kết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nối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trực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tiếp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qua Internet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bên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ngoài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lúc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nhất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0588207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228600"/>
            <a:ext cx="9144000" cy="637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en-US" sz="24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Lấy</a:t>
            </a:r>
            <a:r>
              <a:rPr lang="en-US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4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trung</a:t>
            </a:r>
            <a:r>
              <a:rPr lang="en-US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tâm</a:t>
            </a:r>
            <a:endParaRPr lang="en-US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	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Lấy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trung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tâm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quá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Giáo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giữ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vài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trò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hướng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dẫn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gợi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ý,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tổ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chức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giúp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tìm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kiếm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khám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phá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tri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thức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mới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kiểu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tranh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luận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hội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thảo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nhóm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này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nên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chú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ý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nếu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sự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nhiệt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tình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chuẩn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bị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chu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đáo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dẫn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đến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mất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khả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quản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cháu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sẽ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riêng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còn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giáo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thì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lo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chuyện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khác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ví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dụ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tình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huống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cần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nội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dung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gắn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liền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tế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lấy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ngay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cơ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mà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cháu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đang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Nội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dung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cần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chia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ra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nhỏ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từng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phần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dễ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dễ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thảo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luận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dễ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ra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kết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quả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nên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quá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khó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đễ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dẫn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đến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bỏ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cuộc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lười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suy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nghĩ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Đối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CĐKT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Phố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Hồ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Chí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Minh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chỉ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cần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yêu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cầu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cháu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ra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kết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quả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1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nhỏ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nhất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nền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tảng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đi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vào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chiều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sâu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nội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dung.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Tuyệt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đối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giảng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1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chiều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chỉ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biết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ngồi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nghe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này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tuyệt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đối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áp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CĐKT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phố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Hồ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Chí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Minh.</a:t>
            </a:r>
          </a:p>
        </p:txBody>
      </p:sp>
    </p:spTree>
    <p:extLst>
      <p:ext uri="{BB962C8B-B14F-4D97-AF65-F5344CB8AC3E}">
        <p14:creationId xmlns:p14="http://schemas.microsoft.com/office/powerpoint/2010/main" val="7870607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304800"/>
            <a:ext cx="914400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4.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Tăng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cường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sử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tiện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ảnh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minh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họa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gắn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liền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tế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giảng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dạy</a:t>
            </a:r>
            <a:endParaRPr lang="en-US" sz="2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tiện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vai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trò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cực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kỳ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suốt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quá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này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đòi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hỏi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phải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kỹ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am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hiểu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kỹ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sử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tiện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Tuy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nhiên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tiện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giáo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luôn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ý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nghĩa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cần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phát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huy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Đa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tiện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nghệ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tin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vừa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nội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dung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vừa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tiện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Bên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cạnh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sử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đa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tiện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như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tiện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diễn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powerpoint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hoặc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mạng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liên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kết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393832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-18473" y="381000"/>
            <a:ext cx="914400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5.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đến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đâu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ôn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đến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đó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chia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nhóm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giải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quyết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câu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hỏi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tình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huống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luôn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giờ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dạy</a:t>
            </a:r>
            <a:endParaRPr lang="en-US" sz="2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	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nên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quá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nhiều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thuyết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suốt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giờ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mà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phải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biết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kết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nhiều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ảnh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trò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chơi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liên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đến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nội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dung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mới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vừa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hay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chiếu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vài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đoạn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video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ngắn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liên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đến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nội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dung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giảng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đó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đặt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câu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hỏi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vừa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ôn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lại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vừa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giúp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bớt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nhàm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chán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buồn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ngủ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nhằm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kích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thích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tiếp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tục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qua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phần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nội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dung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tiếp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just"/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theo.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Cuối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cùng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sẽ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thuộc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hiểu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luôn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giờ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giảng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046823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381000"/>
            <a:ext cx="9144000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6. </a:t>
            </a:r>
            <a:r>
              <a:rPr lang="en-US" sz="22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Phối</a:t>
            </a:r>
            <a:r>
              <a:rPr lang="en-US" sz="2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sz="2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sz="2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kỹ</a:t>
            </a:r>
            <a:r>
              <a:rPr lang="en-US" sz="2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thuật</a:t>
            </a:r>
            <a:r>
              <a:rPr lang="en-US" sz="2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2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2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phát</a:t>
            </a:r>
            <a:r>
              <a:rPr lang="en-US" sz="2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huy</a:t>
            </a:r>
            <a:r>
              <a:rPr lang="en-US" sz="2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tính</a:t>
            </a:r>
            <a:r>
              <a:rPr lang="en-US" sz="2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tích</a:t>
            </a:r>
            <a:r>
              <a:rPr lang="en-US" sz="2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cực</a:t>
            </a:r>
            <a:r>
              <a:rPr lang="en-US" sz="2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2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chủ</a:t>
            </a:r>
            <a:r>
              <a:rPr lang="en-US" sz="2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sz="2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2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cùng</a:t>
            </a:r>
            <a:r>
              <a:rPr lang="en-US" sz="2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2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sz="2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tiện</a:t>
            </a:r>
            <a:r>
              <a:rPr lang="en-US" sz="2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2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sz="2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	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Kỹ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thuật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cách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thức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hành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giáo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tình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huống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hành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nhỏ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nhằm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điều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khiển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quá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1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cách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hiệu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quả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nhất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Muốn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áp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áp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này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cần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bước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chuẩn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bị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rất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chu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đáo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trước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lên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lớp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1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giảng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Đòi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hỏi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phải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kỹ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kỹ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xảo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mình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cũng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cần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chú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ý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đến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kỹ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thuật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chung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kỹ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thuật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đặc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thù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từng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Ví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dụ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kỹ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thuật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đặt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câu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hỏi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đàm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thoại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phù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đối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tượng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giảng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Câu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hỏi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nên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chứa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đựng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câu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đơn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giản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dễ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hiểu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gần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gửi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tránh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câu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mỹ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miều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bóng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bẩy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khó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hiểu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mất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hướng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vào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nội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dung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chính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câu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hỏi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ảnh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cũng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soạn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lộc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sao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phản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ánh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nội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dung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giảng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nhưng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cũng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tính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vui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tươi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trẻ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ảnh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gần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gửi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ảnh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phải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phản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ánh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tế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mới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...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Nên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lồng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vào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1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vài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đoạn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video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khoảng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thời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gian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1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phút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liên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đến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nội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dung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nhằm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thay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đổi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khí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vui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tươi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trẻ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hơn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kích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thích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trạng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thái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buồn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ngủ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...</a:t>
            </a:r>
            <a:endParaRPr lang="en-US" sz="2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055649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474345"/>
            <a:ext cx="914400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7. </a:t>
            </a:r>
            <a:r>
              <a:rPr lang="en-US" sz="24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Phải</a:t>
            </a:r>
            <a:r>
              <a:rPr lang="en-US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đặc</a:t>
            </a:r>
            <a:r>
              <a:rPr lang="en-US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thù</a:t>
            </a:r>
            <a:r>
              <a:rPr lang="en-US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riêng</a:t>
            </a:r>
            <a:r>
              <a:rPr lang="en-US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từng</a:t>
            </a:r>
            <a:r>
              <a:rPr lang="en-US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nội</a:t>
            </a:r>
            <a:r>
              <a:rPr lang="en-US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dung, </a:t>
            </a:r>
            <a:r>
              <a:rPr lang="en-US" sz="24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từng</a:t>
            </a:r>
            <a:r>
              <a:rPr lang="en-US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môn</a:t>
            </a:r>
            <a:r>
              <a:rPr lang="en-US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	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đặc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thù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riêng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từng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nội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dung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môn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rất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Nhằm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tránh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sự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nhàm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chán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kích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thích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tư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duy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suy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nghĩ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não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suốt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quá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nếu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cứ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dùng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chung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1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tất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cả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cá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nội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dung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hoặc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mộn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Riêng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đối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môn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luật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đối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tượng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giảng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Tôi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sẽ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chọn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mang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tính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đặc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thù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riêng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từng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nội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dung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kết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khác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Mà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cụ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1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buổi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phải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đảm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bảo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thuyết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tích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phát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vấn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ảnh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minh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họa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câu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hỏi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trò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chơi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xem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video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tất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cả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đều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liên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đến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nội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dung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giảng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nhằm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tránh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nhàm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chán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môn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kích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thích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tính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tò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mò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đặc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biệt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phải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lớp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vui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tươi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cùng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suy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nghĩ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trả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lời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4239406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304800"/>
            <a:ext cx="9144000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8. </a:t>
            </a:r>
            <a:r>
              <a:rPr lang="en-US" sz="24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trực</a:t>
            </a:r>
            <a:r>
              <a:rPr lang="en-US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4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bằng</a:t>
            </a:r>
            <a:r>
              <a:rPr lang="en-US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màn</a:t>
            </a:r>
            <a:r>
              <a:rPr lang="en-US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chiếu</a:t>
            </a:r>
            <a:r>
              <a:rPr lang="en-US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powewrpoint</a:t>
            </a:r>
            <a:r>
              <a:rPr lang="en-US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dẫn</a:t>
            </a:r>
            <a:r>
              <a:rPr lang="en-US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chiếu</a:t>
            </a:r>
            <a:r>
              <a:rPr lang="en-US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trực</a:t>
            </a:r>
            <a:r>
              <a:rPr lang="en-US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tiếp</a:t>
            </a:r>
            <a:r>
              <a:rPr lang="en-US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nội</a:t>
            </a:r>
            <a:r>
              <a:rPr lang="en-US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dung </a:t>
            </a:r>
            <a:r>
              <a:rPr lang="en-US" sz="24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giảng</a:t>
            </a:r>
            <a:r>
              <a:rPr lang="en-US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liện</a:t>
            </a:r>
            <a:r>
              <a:rPr lang="en-US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qua internet </a:t>
            </a:r>
            <a:r>
              <a:rPr lang="en-US" sz="24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trực</a:t>
            </a:r>
            <a:r>
              <a:rPr lang="en-US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tiếp</a:t>
            </a:r>
            <a:r>
              <a:rPr lang="en-US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giờ</a:t>
            </a:r>
            <a:r>
              <a:rPr lang="en-US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thêm</a:t>
            </a:r>
            <a:r>
              <a:rPr lang="en-US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động</a:t>
            </a:r>
            <a:endParaRPr lang="en-US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4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Đây</a:t>
            </a:r>
            <a:r>
              <a:rPr lang="en-US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1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khá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thú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vị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lôi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cuốn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rất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cao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sự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trung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cũng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rất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cao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luôn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ở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trạng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thái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não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suy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nghĩ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...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Đòi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hỏi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phải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kỹ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am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hiểu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sử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phần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mềm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ứng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powerpoint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phần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mềm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khác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rất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giỏi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Màn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chiếu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powerpoint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chỉ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đưa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chữ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lên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rồi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chiếu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xem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giảng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1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cách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đơn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giảng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như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vậy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mà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phải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biết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khai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thác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hết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nó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đó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mới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sử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trực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đạt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hiệu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quả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cao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nhất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Hiên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nay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kết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trực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tiếp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qua internet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dẫn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chiếu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vào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nội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dung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giảng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điều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này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rất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giới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hạn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Tôi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rằng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nếu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điều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này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sẽ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lôi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cuốn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rất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kích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thích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phát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huy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tính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tư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duy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suy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nghĩ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trung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vào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nội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dung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giảng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rất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cao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809880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-27709" y="381000"/>
            <a:ext cx="9144000" cy="637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9. </a:t>
            </a:r>
            <a:r>
              <a:rPr lang="en-US" sz="24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giảng</a:t>
            </a:r>
            <a:r>
              <a:rPr lang="en-US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kiểm</a:t>
            </a:r>
            <a:r>
              <a:rPr lang="en-US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tra</a:t>
            </a:r>
            <a:r>
              <a:rPr lang="en-US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thuộc</a:t>
            </a:r>
            <a:r>
              <a:rPr lang="en-US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tại</a:t>
            </a:r>
            <a:r>
              <a:rPr lang="en-US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lớp</a:t>
            </a:r>
            <a:endParaRPr lang="en-US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	Qua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tiễn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giảng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bản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thân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nhận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thấy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phần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lớn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HS-SV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chịu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kiểm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tra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lớn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HS-SV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tâm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thích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môn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luật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bởi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do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phần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nào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đó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bị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ảnh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hưởng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tâm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vào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nghề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chứ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tâm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môn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xã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hội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vì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môn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xã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hội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thường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mang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tính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hàn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lâm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thuyết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khá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nhiều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Bởi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vậy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bản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thân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suy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nghĩ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cần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chuẩn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bị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thật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kỹ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nội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dung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giảng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mỗi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buổi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ngoài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áp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giảng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trên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cũng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cần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biện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đặc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thù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riêng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đối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tượng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mình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do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trên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bản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thân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sẽ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cố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gắng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hết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sức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dùng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giảng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thuộc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tại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lớp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Cụ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cần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chuẩn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bị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chia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ra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thật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nhỏ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nội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dung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giảng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cùng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câu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hỏi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tình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huống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tiễn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phát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vấn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thảo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luận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nhanh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từng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HS-SV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trả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lời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điều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này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phải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trung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xem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tài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liệu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suy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nghĩ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tư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duy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thật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nhanh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câu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hỏi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hết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thời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gian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sau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nội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giảng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câu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hỏi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chuẩn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bị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buổi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tới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18532408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618" y="304800"/>
            <a:ext cx="9139382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*** </a:t>
            </a:r>
            <a:r>
              <a:rPr lang="en-US" sz="2400" b="1" dirty="0" err="1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24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2400" b="1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sz="2400" b="1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400" b="1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kiểm</a:t>
            </a:r>
            <a:r>
              <a:rPr lang="en-US" sz="2400" b="1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tra</a:t>
            </a:r>
            <a:r>
              <a:rPr lang="en-US" sz="2400" b="1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đánh</a:t>
            </a:r>
            <a:r>
              <a:rPr lang="en-US" sz="2400" b="1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giá</a:t>
            </a:r>
            <a:r>
              <a:rPr lang="en-US" sz="2400" b="1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400" b="1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học</a:t>
            </a:r>
            <a:endParaRPr lang="en-US" sz="2400" b="1" dirty="0" smtClean="0">
              <a:solidFill>
                <a:srgbClr val="FFC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en-US" sz="20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sát</a:t>
            </a:r>
            <a:r>
              <a:rPr lang="en-US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endParaRPr lang="en-US" sz="20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0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này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mang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nặng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tính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tính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lẫn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lượng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thường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dùng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suốt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quá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đánh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giá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kết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giáo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quá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trên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lớp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cũng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như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ngoài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lớp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nhằm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dõi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cũng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cố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kiến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thức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cơ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sở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khắc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phục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kết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quả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ngày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càng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hơn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này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giúp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cơ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sở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xác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thái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độ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kiến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thức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phản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hồi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trở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lại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đó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tổng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cũng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cố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thêm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kỹ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nhận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thức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kiến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thức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này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qua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kiểm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tra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viết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vấn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đáp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hay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câu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trắc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nghiệm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nho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nhỏ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nhằm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thu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thập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tin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cách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khá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chính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xác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phía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cũng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như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này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cần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kế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hoạch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cụ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kiên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nhẫn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sát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ghi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nhận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cách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thường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xuyên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đều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đặn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Tuy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nhiên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cách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thức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này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cần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quyển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sổ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ghi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chép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đặc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biệt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riêng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ghi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chép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đầy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đủ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kịp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thời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ở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bất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thời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điểm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hoàn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cảnh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nào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liên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đến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nhân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cách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thái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độ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quá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ghi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chép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nên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nhạy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bén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phát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giải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thích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nghiên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cứu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tìm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ra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cách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giải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quyết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tình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huống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xảy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ra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bất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ngờ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kỳ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lạ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đối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Ví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bổng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nhiên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phát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biểu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ý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kiến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quá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nhiều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so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bình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thường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hay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thường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xuyên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buồn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ngủ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chán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tròng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…</a:t>
            </a:r>
          </a:p>
          <a:p>
            <a:pPr algn="just"/>
            <a:endParaRPr lang="en-US" sz="24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endParaRPr lang="en-US" sz="24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612845"/>
            <a:ext cx="914400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phỏng</a:t>
            </a:r>
            <a:r>
              <a:rPr lang="en-US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vấn</a:t>
            </a:r>
            <a:r>
              <a:rPr lang="en-US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endParaRPr lang="en-US" sz="24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4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này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vừa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mang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tính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tính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vừa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mang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tính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lượng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độ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chính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xác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tương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đối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cao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giá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trị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nhiều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mặt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Nhưng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thích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đánh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giá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lượng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lớn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kiến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thức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trên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nhiều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HS-SV,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thời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gian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ngắn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Do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đó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giáo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nên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kết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xen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kẽ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phối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khác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tiến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hành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buổi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lên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lớp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Phỏng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vần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nhằm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tìm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ra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cách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chính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xác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sự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suy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nghĩ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kiến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thức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sự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tâm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cũng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như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tâm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trạng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trực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diện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giữa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cũng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đó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sự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trao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đổi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ngắn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tiếp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cận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trực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tiếp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nội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dung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phản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hồi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lại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nhằm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giúp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chỉnh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sửa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kịp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thời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Đây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cũng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cách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thức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gợi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mở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tìm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hiểu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phản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hồi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chỉnh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sửa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dẫn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đến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tính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tích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cực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thay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đổi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lại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thái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độ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hoàn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chỉnh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hơn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36527134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3090" y="533400"/>
            <a:ext cx="9120909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en-US" sz="32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3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vấn</a:t>
            </a:r>
            <a:r>
              <a:rPr lang="en-US" sz="3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đáp</a:t>
            </a:r>
            <a:r>
              <a:rPr lang="en-US" sz="3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củng</a:t>
            </a:r>
            <a:r>
              <a:rPr lang="en-US" sz="3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cố</a:t>
            </a:r>
            <a:r>
              <a:rPr lang="en-US" sz="3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endParaRPr lang="en-US" sz="32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3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sử</a:t>
            </a:r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sau</a:t>
            </a:r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giáo</a:t>
            </a:r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giảng</a:t>
            </a:r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xong</a:t>
            </a:r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nhằm</a:t>
            </a:r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giúp</a:t>
            </a:r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HS-SV </a:t>
            </a:r>
            <a:r>
              <a:rPr lang="en-US" sz="3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nắm</a:t>
            </a:r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khái</a:t>
            </a:r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quát</a:t>
            </a:r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lại</a:t>
            </a:r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cách</a:t>
            </a:r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cơ</a:t>
            </a:r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bản</a:t>
            </a:r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dễ</a:t>
            </a:r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hiểu</a:t>
            </a:r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củng</a:t>
            </a:r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cố</a:t>
            </a:r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nội</a:t>
            </a:r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dung </a:t>
            </a:r>
            <a:r>
              <a:rPr lang="en-US" sz="3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chính</a:t>
            </a:r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cơ</a:t>
            </a:r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bản</a:t>
            </a:r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nhất</a:t>
            </a:r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hoá</a:t>
            </a:r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nội</a:t>
            </a:r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dung </a:t>
            </a:r>
            <a:r>
              <a:rPr lang="en-US" sz="3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giảng</a:t>
            </a:r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lại</a:t>
            </a:r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ngắn</a:t>
            </a:r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gọn</a:t>
            </a:r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lại</a:t>
            </a:r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nắm</a:t>
            </a:r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lại</a:t>
            </a:r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cách</a:t>
            </a:r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nhanh</a:t>
            </a:r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nhất</a:t>
            </a:r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sâu</a:t>
            </a:r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sắc</a:t>
            </a:r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nhất</a:t>
            </a:r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dễ</a:t>
            </a:r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hiểu</a:t>
            </a:r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nhất</a:t>
            </a:r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2911453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228600"/>
            <a:ext cx="9144000" cy="65248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4. </a:t>
            </a:r>
            <a:r>
              <a:rPr lang="en-US" sz="22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Kiểm</a:t>
            </a:r>
            <a:r>
              <a:rPr lang="en-US" sz="2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tra</a:t>
            </a:r>
            <a:r>
              <a:rPr lang="en-US" sz="2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đánh</a:t>
            </a:r>
            <a:r>
              <a:rPr lang="en-US" sz="2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giá</a:t>
            </a:r>
            <a:r>
              <a:rPr lang="en-US" sz="2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qua </a:t>
            </a:r>
            <a:r>
              <a:rPr lang="en-US" sz="22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kết</a:t>
            </a:r>
            <a:r>
              <a:rPr lang="en-US" sz="2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quả</a:t>
            </a:r>
            <a:r>
              <a:rPr lang="en-US" sz="2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sz="2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endParaRPr lang="en-US" sz="22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giáo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kiểm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tra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đánh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giá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kết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quả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điều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thiếu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quá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giảng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Cụ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như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kiểm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tra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đánh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giá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tính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chuyên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cần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HS-SV;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kiểm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tra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đánh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giá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lần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phát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biểu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tham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gia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trả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lời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câu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hỏi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kiểm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tra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đánh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giá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qua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lần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kiểm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tra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giấy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miệng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như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kiểm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tra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15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phút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giữa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kỳ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cuối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kỳ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…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tất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cả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trên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đều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cơ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sở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khá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chính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xác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biện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hiệu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chỉnh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bổ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sung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lại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kịp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thời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sau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thời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gian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hoàn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môn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đạt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kết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quả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hơn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buổi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sau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hay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lớp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tiếp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theo.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thường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thì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đánh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giá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qua 5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cấp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độ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như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sau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2200" b="1" baseline="30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i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Đánh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giá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khả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ghi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nhớ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en-US" sz="2200" b="1" baseline="30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ii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đánh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giá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khả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hiểu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giải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thích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tư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duy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suy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diễn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dự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đoán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tình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huống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khác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liên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giải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thích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áp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vào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nội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dung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mình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đang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en-US" sz="2200" b="1" baseline="30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iii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đánh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giá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vào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khả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vận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kiến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thức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nội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dung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giảng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áp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vào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tiễn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cuộc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sống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hay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liên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đới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tác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qua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lại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sự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khác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en-US" sz="2200" b="1" baseline="30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iv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đánh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giá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vào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khả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tích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đó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khả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nhận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biết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phát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biệt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tổng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khái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quát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nội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dung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giảng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en-US" sz="2200" b="1" baseline="30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đánh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giá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vào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khả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phán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xét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tư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duy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vận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tư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duy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tìm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ra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giá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trị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ứng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nội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dung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giảng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vào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tế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cuộc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sống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	</a:t>
            </a:r>
          </a:p>
        </p:txBody>
      </p:sp>
    </p:spTree>
    <p:extLst>
      <p:ext uri="{BB962C8B-B14F-4D97-AF65-F5344CB8AC3E}">
        <p14:creationId xmlns:p14="http://schemas.microsoft.com/office/powerpoint/2010/main" val="37863051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 rot="10800000" flipV="1">
            <a:off x="0" y="0"/>
            <a:ext cx="9144000" cy="2057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Kính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chúc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Hội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đồng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bảo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vệ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Luận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văn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vui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vẻ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mạnh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khỏe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hạnh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phúc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! </a:t>
            </a:r>
          </a:p>
          <a:p>
            <a:pPr algn="ctr"/>
            <a:endParaRPr lang="en-US" sz="3200" b="1" dirty="0" smtClean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2" descr="phaohoa (55)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5740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2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250</TotalTime>
  <Words>1163</Words>
  <Application>Microsoft Office PowerPoint</Application>
  <PresentationFormat>On-screen Show (4:3)</PresentationFormat>
  <Paragraphs>311</Paragraphs>
  <Slides>26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27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Grizli777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dung</dc:creator>
  <cp:lastModifiedBy>Mr. dung</cp:lastModifiedBy>
  <cp:revision>54</cp:revision>
  <dcterms:created xsi:type="dcterms:W3CDTF">2018-11-18T10:58:42Z</dcterms:created>
  <dcterms:modified xsi:type="dcterms:W3CDTF">2019-07-07T11:26:14Z</dcterms:modified>
</cp:coreProperties>
</file>